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2" r:id="rId2"/>
    <p:sldMasterId id="2147483654" r:id="rId3"/>
    <p:sldMasterId id="2147483689" r:id="rId4"/>
  </p:sldMasterIdLst>
  <p:notesMasterIdLst>
    <p:notesMasterId r:id="rId45"/>
  </p:notesMasterIdLst>
  <p:handoutMasterIdLst>
    <p:handoutMasterId r:id="rId46"/>
  </p:handoutMasterIdLst>
  <p:sldIdLst>
    <p:sldId id="379" r:id="rId5"/>
    <p:sldId id="420" r:id="rId6"/>
    <p:sldId id="423" r:id="rId7"/>
    <p:sldId id="424" r:id="rId8"/>
    <p:sldId id="421" r:id="rId9"/>
    <p:sldId id="422" r:id="rId10"/>
    <p:sldId id="406" r:id="rId11"/>
    <p:sldId id="425" r:id="rId12"/>
    <p:sldId id="426" r:id="rId13"/>
    <p:sldId id="428" r:id="rId14"/>
    <p:sldId id="429" r:id="rId15"/>
    <p:sldId id="432" r:id="rId16"/>
    <p:sldId id="430" r:id="rId17"/>
    <p:sldId id="431" r:id="rId18"/>
    <p:sldId id="427" r:id="rId19"/>
    <p:sldId id="433" r:id="rId20"/>
    <p:sldId id="434" r:id="rId21"/>
    <p:sldId id="407" r:id="rId22"/>
    <p:sldId id="435" r:id="rId23"/>
    <p:sldId id="437" r:id="rId24"/>
    <p:sldId id="436" r:id="rId25"/>
    <p:sldId id="438" r:id="rId26"/>
    <p:sldId id="441" r:id="rId27"/>
    <p:sldId id="439" r:id="rId28"/>
    <p:sldId id="440" r:id="rId29"/>
    <p:sldId id="444" r:id="rId30"/>
    <p:sldId id="443" r:id="rId31"/>
    <p:sldId id="446" r:id="rId32"/>
    <p:sldId id="448" r:id="rId33"/>
    <p:sldId id="449" r:id="rId34"/>
    <p:sldId id="447" r:id="rId35"/>
    <p:sldId id="450" r:id="rId36"/>
    <p:sldId id="454" r:id="rId37"/>
    <p:sldId id="451" r:id="rId38"/>
    <p:sldId id="452" r:id="rId39"/>
    <p:sldId id="453" r:id="rId40"/>
    <p:sldId id="456" r:id="rId41"/>
    <p:sldId id="457" r:id="rId42"/>
    <p:sldId id="455" r:id="rId43"/>
    <p:sldId id="458" r:id="rId44"/>
  </p:sldIdLst>
  <p:sldSz cx="9144000" cy="6858000" type="screen4x3"/>
  <p:notesSz cx="6858000" cy="9144000"/>
  <p:defaultTextStyle>
    <a:defPPr>
      <a:defRPr lang="et-E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5600"/>
    <a:srgbClr val="FF9933"/>
    <a:srgbClr val="EEEEEE"/>
    <a:srgbClr val="EAEAEA"/>
    <a:srgbClr val="2B60A7"/>
    <a:srgbClr val="008050"/>
    <a:srgbClr val="D65A02"/>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00" autoAdjust="0"/>
    <p:restoredTop sz="63069" autoAdjust="0"/>
  </p:normalViewPr>
  <p:slideViewPr>
    <p:cSldViewPr>
      <p:cViewPr>
        <p:scale>
          <a:sx n="46" d="100"/>
          <a:sy n="46" d="100"/>
        </p:scale>
        <p:origin x="-1626" y="-156"/>
      </p:cViewPr>
      <p:guideLst>
        <p:guide orient="horz" pos="2160"/>
        <p:guide pos="8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1" d="100"/>
        <a:sy n="81" d="100"/>
      </p:scale>
      <p:origin x="0" y="0"/>
    </p:cViewPr>
  </p:sorterViewPr>
  <p:notesViewPr>
    <p:cSldViewPr>
      <p:cViewPr varScale="1">
        <p:scale>
          <a:sx n="74" d="100"/>
          <a:sy n="74" d="100"/>
        </p:scale>
        <p:origin x="-249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76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6761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6762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6762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CB63BC0-70A0-4BFF-AC23-F6663F3D3A6E}" type="slidenum">
              <a:rPr lang="en-GB"/>
              <a:pPr/>
              <a:t>‹#›</a:t>
            </a:fld>
            <a:endParaRPr lang="en-GB"/>
          </a:p>
        </p:txBody>
      </p:sp>
    </p:spTree>
    <p:extLst>
      <p:ext uri="{BB962C8B-B14F-4D97-AF65-F5344CB8AC3E}">
        <p14:creationId xmlns:p14="http://schemas.microsoft.com/office/powerpoint/2010/main" val="2333345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413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41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13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413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413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2D44355-BDE4-45C7-9750-CED0B8D6659A}" type="slidenum">
              <a:rPr lang="en-GB"/>
              <a:pPr/>
              <a:t>‹#›</a:t>
            </a:fld>
            <a:endParaRPr lang="en-GB"/>
          </a:p>
        </p:txBody>
      </p:sp>
    </p:spTree>
    <p:extLst>
      <p:ext uri="{BB962C8B-B14F-4D97-AF65-F5344CB8AC3E}">
        <p14:creationId xmlns:p14="http://schemas.microsoft.com/office/powerpoint/2010/main" val="35366563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NUL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cite_note-2"/><Relationship Id="rId13" Type="http://schemas.openxmlformats.org/officeDocument/2006/relationships/hyperlink" Target="http://et.wikipedia.org/wiki/HTML5" TargetMode="External"/><Relationship Id="rId3" Type="http://schemas.openxmlformats.org/officeDocument/2006/relationships/hyperlink" Target="http://et.wikipedia.org/wiki/JavaScript" TargetMode="External"/><Relationship Id="rId7" Type="http://schemas.openxmlformats.org/officeDocument/2006/relationships/hyperlink" Target="http://et.wikipedia.org/wiki/W3C" TargetMode="External"/><Relationship Id="rId12" Type="http://schemas.openxmlformats.org/officeDocument/2006/relationships/hyperlink" Target="http://et.wikipedia.org/wiki/X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et.wikipedia.org/wiki/Tim_Berners-Lee" TargetMode="External"/><Relationship Id="rId11" Type="http://schemas.openxmlformats.org/officeDocument/2006/relationships/hyperlink" Target="#cite_note-5"/><Relationship Id="rId5" Type="http://schemas.openxmlformats.org/officeDocument/2006/relationships/hyperlink" Target="http://et.wikipedia.org/wiki/Veeb" TargetMode="External"/><Relationship Id="rId10" Type="http://schemas.openxmlformats.org/officeDocument/2006/relationships/hyperlink" Target="#cite_note-4"/><Relationship Id="rId4" Type="http://schemas.openxmlformats.org/officeDocument/2006/relationships/hyperlink" Target="http://et.wikipedia.org/wiki/CSS" TargetMode="External"/><Relationship Id="rId9" Type="http://schemas.openxmlformats.org/officeDocument/2006/relationships/hyperlink" Target="#cite_note-3"/></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iva.e-uni.ee/IVA/EITS/courses/3/gf/gf83/gf86/C43_c3_9clemaailmneV_c3_b5rgustikWWW/createform?page=ActiveX"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Rõhk on WWW ja e-postiteenustel. Veebirakenduste probleemid. Internetiprotokollid.</a:t>
            </a:r>
            <a:endParaRPr lang="et-EE" dirty="0"/>
          </a:p>
        </p:txBody>
      </p:sp>
      <p:sp>
        <p:nvSpPr>
          <p:cNvPr id="4" name="Slide Number Placeholder 3"/>
          <p:cNvSpPr>
            <a:spLocks noGrp="1"/>
          </p:cNvSpPr>
          <p:nvPr>
            <p:ph type="sldNum" sz="quarter" idx="10"/>
          </p:nvPr>
        </p:nvSpPr>
        <p:spPr/>
        <p:txBody>
          <a:bodyPr/>
          <a:lstStyle/>
          <a:p>
            <a:fld id="{F2D44355-BDE4-45C7-9750-CED0B8D6659A}" type="slidenum">
              <a:rPr lang="en-GB" smtClean="0"/>
              <a:pPr/>
              <a:t>1</a:t>
            </a:fld>
            <a:endParaRPr lang="en-GB"/>
          </a:p>
        </p:txBody>
      </p:sp>
    </p:spTree>
    <p:extLst>
      <p:ext uri="{BB962C8B-B14F-4D97-AF65-F5344CB8AC3E}">
        <p14:creationId xmlns:p14="http://schemas.microsoft.com/office/powerpoint/2010/main" val="4168528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Krüpteerimiseks kasutatavad algoritmid võib sisuliselt võib jagada kolme liiki:</a:t>
            </a:r>
          </a:p>
          <a:p>
            <a:r>
              <a:rPr lang="et-EE" sz="1200" kern="1200" dirty="0" smtClean="0">
                <a:solidFill>
                  <a:schemeClr val="tx1"/>
                </a:solidFill>
                <a:effectLst/>
                <a:latin typeface="Arial" charset="0"/>
                <a:ea typeface="+mn-ea"/>
                <a:cs typeface="+mn-cs"/>
              </a:rPr>
              <a:t>Sümmeetrilised algoritmid ehk salajase võtmega algoritmid: sõnumi krüpteerimisel ja dekrüpteerimisel kasutatakse sama võtit, mida teavad ainult sõnumi saatja ja vastuvõtja. Kui võti avastatakse siis on krüpteering kasutu.</a:t>
            </a:r>
          </a:p>
          <a:p>
            <a:r>
              <a:rPr lang="et-EE" sz="1200" kern="1200" dirty="0" smtClean="0">
                <a:solidFill>
                  <a:schemeClr val="tx1"/>
                </a:solidFill>
                <a:effectLst/>
                <a:latin typeface="Arial" charset="0"/>
                <a:ea typeface="+mn-ea"/>
                <a:cs typeface="+mn-cs"/>
              </a:rPr>
              <a:t>Asümmeetrilised ehk avaliku võtmega algoritmid: sõnumi krüpteerimisel kasutatakse võtit, mis on kõigile teada, kuid selle sama võtme abil sõnumi dekrüpteerimine ei ole võimalik ning dekrüpteerimine toimub salajase võtme abil. Võimalik on ka vastupidi: krüpteerimine toimub salajase võtme abil ning dekrüpteerimine avaliku võtit kasutades.</a:t>
            </a:r>
          </a:p>
          <a:p>
            <a:r>
              <a:rPr lang="et-EE" sz="1200" kern="1200" dirty="0" smtClean="0">
                <a:solidFill>
                  <a:schemeClr val="tx1"/>
                </a:solidFill>
                <a:effectLst/>
                <a:latin typeface="Arial" charset="0"/>
                <a:ea typeface="+mn-ea"/>
                <a:cs typeface="+mn-cs"/>
              </a:rPr>
              <a:t>Räsialgoritmid on algoritmid kus sõnumist koostatakse üks kindla pikkusega arv ning sellest kontrollarvust esialgset sõnumit taastada ei ole võimalik. </a:t>
            </a:r>
          </a:p>
          <a:p>
            <a:r>
              <a:rPr lang="et-EE" sz="1200" kern="1200" dirty="0" smtClean="0">
                <a:solidFill>
                  <a:schemeClr val="tx1"/>
                </a:solidFill>
                <a:effectLst/>
                <a:latin typeface="Arial" charset="0"/>
                <a:ea typeface="+mn-ea"/>
                <a:cs typeface="+mn-cs"/>
              </a:rPr>
              <a:t>Salajase võtmega algoritmid on matemaatiliselt lihtsamad ning seetõttu nõuab sõnumite küpteerimine ja deküpteerimine vähem ressursse ning on kiirem. Samas on selliste algoritmide kasutamine keerulisem seetõttu, et salajase võtme edastamiseks saaja ja vastuvõtja vahel tuleb kasutada turvalist kanalit. Tihti on selleks turvaliseks kanaliks võtme edastamine välisel andmekandjal, telefoni abil jne.</a:t>
            </a: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10</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http://technet.microsoft.com/en-us/library/bb123848(EXCHG.65).aspx</a:t>
            </a:r>
          </a:p>
          <a:p>
            <a:r>
              <a:rPr lang="et-EE" sz="1200" kern="1200" dirty="0" smtClean="0">
                <a:solidFill>
                  <a:schemeClr val="tx1"/>
                </a:solidFill>
                <a:effectLst/>
                <a:latin typeface="Arial" charset="0"/>
                <a:ea typeface="+mn-ea"/>
                <a:cs typeface="+mn-cs"/>
              </a:rPr>
              <a:t>Avaliku võtmega algoritmide eeliseks on see, et sõnumi saatja võib kasutada kõigile teadaolevat võtit, kuid avada saab krüpteeritud sõnumi vaid see, kes teab salajast võtit. Sellised algoritmid on matemaatiliselt nii keerulised, et avaliku võtme abil krüpteeritud sõnumeid ei ole võimalik sama võtme abil dekrüpteerida. Seetõttu on aga sellised algoritmid ka väga ressursinõudlikud ning sõnumite krüpteerimiseks ning dekrüpteerimiseks kulub palju aega.</a:t>
            </a:r>
          </a:p>
          <a:p>
            <a:r>
              <a:rPr lang="et-EE" sz="1200" kern="1200" dirty="0" smtClean="0">
                <a:solidFill>
                  <a:schemeClr val="tx1"/>
                </a:solidFill>
                <a:effectLst/>
                <a:latin typeface="Arial" charset="0"/>
                <a:ea typeface="+mn-ea"/>
                <a:cs typeface="+mn-cs"/>
              </a:rPr>
              <a:t>Actually, the most common public key algorithm is RSA. RSA uses a variable length key: currently, the most common values ranges between 512 and 4096 bit. RSA encodes data blocks whose size is equal to key size. We remember that increasing key size also increases both encoding and decoding duration.</a:t>
            </a: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11</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http://technet.microsoft.com/en-us/library/bb123848(EXCHG.65).aspx</a:t>
            </a:r>
          </a:p>
          <a:p>
            <a:r>
              <a:rPr lang="et-EE" sz="1200" kern="1200" dirty="0" smtClean="0">
                <a:solidFill>
                  <a:schemeClr val="tx1"/>
                </a:solidFill>
                <a:effectLst/>
                <a:latin typeface="Arial" charset="0"/>
                <a:ea typeface="+mn-ea"/>
                <a:cs typeface="+mn-cs"/>
              </a:rPr>
              <a:t>Avaliku võtmega algoritmide eeliseks on see, et sõnumi saatja võib kasutada kõigile teadaolevat võtit, kuid avada saab krüpteeritud sõnumi vaid see, kes teab salajast võtit. Sellised algoritmid on matemaatiliselt nii keerulised, et avaliku võtme abil krüpteeritud sõnumeid ei ole võimalik sama võtme abil dekrüpteerida. Seetõttu on aga sellised algoritmid ka väga ressursinõudlikud ning sõnumite krüpteerimiseks ning dekrüpteerimiseks kulub palju aega.</a:t>
            </a:r>
          </a:p>
          <a:p>
            <a:r>
              <a:rPr lang="et-EE" sz="1200" kern="1200" dirty="0" smtClean="0">
                <a:solidFill>
                  <a:schemeClr val="tx1"/>
                </a:solidFill>
                <a:effectLst/>
                <a:latin typeface="Arial" charset="0"/>
                <a:ea typeface="+mn-ea"/>
                <a:cs typeface="+mn-cs"/>
              </a:rPr>
              <a:t>Actually, the most common public key algorithm is RSA. RSA uses a variable length key: currently, the most common values ranges between 512 and 4096 bit. RSA encodes data blocks whose size is equal to key size. We remember that increasing key size also increases both encoding and decoding duration.</a:t>
            </a: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12</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Avaliku võtmega algoritmide eeliseks on see, et sõnumi saatja võib kasutada kõigile teadaolevat võtit, kuid avada saab krüpteeritud sõnumi vaid see, kes teab salajast võtit. Sellised algoritmid on matemaatiliselt nii keerulised, et avaliku võtme abil krüpteeritud sõnumeid ei ole võimalik sama võtme abil dekrüpteerida. Seetõttu on aga sellised algoritmid ka väga ressursinõudlikud ning sõnumite krüpteerimiseks ning dekrüpteerimiseks kulub palju aega.</a:t>
            </a:r>
          </a:p>
          <a:p>
            <a:r>
              <a:rPr lang="et-EE" sz="1200" kern="1200" dirty="0" smtClean="0">
                <a:solidFill>
                  <a:schemeClr val="tx1"/>
                </a:solidFill>
                <a:effectLst/>
                <a:latin typeface="Arial" charset="0"/>
                <a:ea typeface="+mn-ea"/>
                <a:cs typeface="+mn-cs"/>
              </a:rPr>
              <a:t>Actually, the most common public key algorithm is RSA. RSA uses a variable length key: currently, the most common values ranges between 512 and 4096 bit. RSA encodes data blocks whose size is equal to key size. We remember that increasing key size also increases both encoding and decoding duration.</a:t>
            </a: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13</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Avaliku võtmega algoritmide eeliseks on see, et sõnumi saatja võib kasutada kõigile teadaolevat võtit, kuid avada saab krüpteeritud sõnumi vaid see, kes teab salajast võtit. Sellised algoritmid on matemaatiliselt nii keerulised, et avaliku võtme abil krüpteeritud sõnumeid ei ole võimalik sama võtme abil dekrüpteerida. Seetõttu on aga sellised algoritmid ka väga ressursinõudlikud ning sõnumite krüpteerimiseks ning dekrüpteerimiseks kulub palju aega.</a:t>
            </a:r>
          </a:p>
          <a:p>
            <a:r>
              <a:rPr lang="et-EE" sz="1200" kern="1200" dirty="0" smtClean="0">
                <a:solidFill>
                  <a:schemeClr val="tx1"/>
                </a:solidFill>
                <a:effectLst/>
                <a:latin typeface="Arial" charset="0"/>
                <a:ea typeface="+mn-ea"/>
                <a:cs typeface="+mn-cs"/>
              </a:rPr>
              <a:t>Actually, the most common public key algorithm is RSA. RSA uses a variable length key: currently, the most common values ranges between 512 and 4096 bit. RSA encodes data blocks whose size is equal to key size. We remember that increasing key size also increases both encoding and decoding duration.</a:t>
            </a: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14</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Räsialgoritmid arvutavad vastavalt sõnumile kindla pikkusega kontrollnumbri. See tähendab, et kontrollnumbri pikkus ei sõltu sõnumi pikkusest ega sisust, vaid on alati ühesuguse pikkusega. Räsialgoritmid on mittepööratavad, mis tähendab seda, et kontrollnumbri järgi ei ole võimalik taastada sõnumi sisu. Nii on võimalik kasutada räsialgoritme näiteks paroolide edastamiseks: parooli loomisel arvutatakse paroolist räsikood, mis salvestatakse andmebaasi. Kasutaja autentimisel arvutatakse sisestatud paroolist räsikood ning võrreldakse seda andmebaasis oleva räsikoodiga. Kui nüüd juhtub, et mingil põhjusel muutub selle andmebaasi sisu kättesaadavaks volitamata kasutajatele, siis ei näe nad mitte kasutajate paroole vaid ainult räsikoode.</a:t>
            </a: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15</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Autentimiseks nimetatakse väidetava identiteedi tõesuse kontrollimist. Autentimises teostatavate tegevuste hulka ja kehtestatud reegleid nimetatakse autentimisprotokolliks.</a:t>
            </a:r>
          </a:p>
          <a:p>
            <a:r>
              <a:rPr lang="et-EE" sz="1200" kern="1200" dirty="0" smtClean="0">
                <a:solidFill>
                  <a:schemeClr val="tx1"/>
                </a:solidFill>
                <a:effectLst/>
                <a:latin typeface="Arial" charset="0"/>
                <a:ea typeface="+mn-ea"/>
                <a:cs typeface="+mn-cs"/>
              </a:rPr>
              <a:t>Sellise kontrolli teostamiseks on kõige tavapärasemal juhul kasutusel kasutajaga seotud salasõna ehk parooli (</a:t>
            </a:r>
            <a:r>
              <a:rPr lang="et-EE" sz="1200" i="1" kern="1200" dirty="0" smtClean="0">
                <a:solidFill>
                  <a:schemeClr val="tx1"/>
                </a:solidFill>
                <a:effectLst/>
                <a:latin typeface="Arial" charset="0"/>
                <a:ea typeface="+mn-ea"/>
                <a:cs typeface="+mn-cs"/>
              </a:rPr>
              <a:t>ik password</a:t>
            </a:r>
            <a:r>
              <a:rPr lang="et-EE" sz="1200" kern="1200" dirty="0" smtClean="0">
                <a:solidFill>
                  <a:schemeClr val="tx1"/>
                </a:solidFill>
                <a:effectLst/>
                <a:latin typeface="Arial" charset="0"/>
                <a:ea typeface="+mn-ea"/>
                <a:cs typeface="+mn-cs"/>
              </a:rPr>
              <a:t>). Kui kasutajanimi ja selle kasutajanimega seotud salasõna langevad kokku, siis loetakse kasutaja tuvastatuks. Ka autentimisel on kasutusel mitmeid erinevaid võimalusi: kaasajal on hakanud levima biomeetriliste (näpujäljed, silma võrkkest jne) andmete kontrollimine vastavate seadmete abil.</a:t>
            </a:r>
          </a:p>
          <a:p>
            <a:r>
              <a:rPr lang="et-EE" sz="1200" kern="1200" dirty="0" smtClean="0">
                <a:solidFill>
                  <a:schemeClr val="tx1"/>
                </a:solidFill>
                <a:effectLst/>
                <a:latin typeface="Arial" charset="0"/>
                <a:ea typeface="+mn-ea"/>
                <a:cs typeface="+mn-cs"/>
              </a:rPr>
              <a:t>Seoses sellega, et täna on võrguteenuste abil võimalik teostada erinevad juriidilisi ja finantstehinguid on autentimise esitatavad nõuded muutunud järjest keerulisemateks. Nii on paljudes süsteemides kasutusel mitmeastmeline autentimine: lisaks paroolile nõutakse kasutajalt lisakinnitust (e-panganduse puhul näiteks koodi koodikaardilt või pin-kalkulaatorist). </a:t>
            </a:r>
          </a:p>
          <a:p>
            <a:r>
              <a:rPr lang="et-EE" sz="1200" kern="1200" dirty="0" smtClean="0">
                <a:solidFill>
                  <a:schemeClr val="tx1"/>
                </a:solidFill>
                <a:effectLst/>
                <a:latin typeface="Arial" charset="0"/>
                <a:ea typeface="+mn-ea"/>
                <a:cs typeface="+mn-cs"/>
              </a:rPr>
              <a:t>Tugeva autentimisprotokolli puhul on nõutav vähemalt kahe meetodi abil kasutaja autentimine. Samuti peaks olema tagatud see, et kasutaja parooli jms ei edastamise käigus võimalik nuhkija selle krüpteerimata kujul kätte saab.</a:t>
            </a: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16</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HTTPS-i kasutatakse turvalisele veebiserverile ligipääsemiseks. Turvaline veebiserver võimaldab kasutada nii kliendi kui ka serveri mõlemapoolset autentimist ja krüpteeritud andmeside. Kui kasutada veebiaadressis </a:t>
            </a:r>
            <a:r>
              <a:rPr lang="et-EE" sz="1200" i="1" u="none" strike="noStrike" kern="1200" dirty="0" smtClean="0">
                <a:solidFill>
                  <a:schemeClr val="tx1"/>
                </a:solidFill>
                <a:effectLst/>
                <a:latin typeface="Arial" charset="0"/>
                <a:ea typeface="+mn-ea"/>
                <a:cs typeface="+mn-cs"/>
                <a:hlinkClick r:id="rId3" invalidUrl="http:///"/>
              </a:rPr>
              <a:t>http://</a:t>
            </a:r>
            <a:r>
              <a:rPr lang="et-EE" sz="1200" i="1" kern="1200" dirty="0" smtClean="0">
                <a:solidFill>
                  <a:schemeClr val="tx1"/>
                </a:solidFill>
                <a:effectLst/>
                <a:latin typeface="Arial" charset="0"/>
                <a:ea typeface="+mn-ea"/>
                <a:cs typeface="+mn-cs"/>
              </a:rPr>
              <a:t> </a:t>
            </a:r>
            <a:r>
              <a:rPr lang="et-EE" sz="1200" kern="1200" dirty="0" smtClean="0">
                <a:solidFill>
                  <a:schemeClr val="tx1"/>
                </a:solidFill>
                <a:effectLst/>
                <a:latin typeface="Arial" charset="0"/>
                <a:ea typeface="+mn-ea"/>
                <a:cs typeface="+mn-cs"/>
              </a:rPr>
              <a:t>asemel </a:t>
            </a:r>
            <a:r>
              <a:rPr lang="et-EE" sz="1200" i="1" u="none" strike="noStrike" kern="1200" dirty="0" smtClean="0">
                <a:solidFill>
                  <a:schemeClr val="tx1"/>
                </a:solidFill>
                <a:effectLst/>
                <a:latin typeface="Arial" charset="0"/>
                <a:ea typeface="+mn-ea"/>
                <a:cs typeface="+mn-cs"/>
                <a:hlinkClick r:id="rId4" invalidUrl="https:///"/>
              </a:rPr>
              <a:t>https://</a:t>
            </a:r>
            <a:r>
              <a:rPr lang="et-EE" sz="1200" kern="1200" dirty="0" smtClean="0">
                <a:solidFill>
                  <a:schemeClr val="tx1"/>
                </a:solidFill>
                <a:effectLst/>
                <a:latin typeface="Arial" charset="0"/>
                <a:ea typeface="+mn-ea"/>
                <a:cs typeface="+mn-cs"/>
              </a:rPr>
              <a:t>protokollitunnust, suunatakse kasutaja päring turvalisele ühenduspordile (tavaliselt 443), mitte tavalisele veebipordile (80). Sideseanssi juhitakse seejärel turvaprotokolli poolt. </a:t>
            </a:r>
          </a:p>
          <a:p>
            <a:r>
              <a:rPr lang="et-EE" sz="1200" kern="1200" dirty="0" smtClean="0">
                <a:solidFill>
                  <a:schemeClr val="tx1"/>
                </a:solidFill>
                <a:effectLst/>
                <a:latin typeface="Arial" charset="0"/>
                <a:ea typeface="+mn-ea"/>
                <a:cs typeface="+mn-cs"/>
              </a:rPr>
              <a:t>HTTPS krüpteerib saadetavad andmed kasutades SSL-i/TLS-i protokolli, mis kindlustab piisava kaitse sideseansi võimalike pealtkuulajate ning ka niinimetatud </a:t>
            </a:r>
            <a:r>
              <a:rPr lang="et-EE" sz="1200" i="1" kern="1200" dirty="0" smtClean="0">
                <a:solidFill>
                  <a:schemeClr val="tx1"/>
                </a:solidFill>
                <a:effectLst/>
                <a:latin typeface="Arial" charset="0"/>
                <a:ea typeface="+mn-ea"/>
                <a:cs typeface="+mn-cs"/>
              </a:rPr>
              <a:t>man-in-the-middle </a:t>
            </a:r>
            <a:r>
              <a:rPr lang="et-EE" sz="1200" kern="1200" dirty="0" smtClean="0">
                <a:solidFill>
                  <a:schemeClr val="tx1"/>
                </a:solidFill>
                <a:effectLst/>
                <a:latin typeface="Arial" charset="0"/>
                <a:ea typeface="+mn-ea"/>
                <a:cs typeface="+mn-cs"/>
              </a:rPr>
              <a:t>rünnete vastu. </a:t>
            </a:r>
            <a:r>
              <a:rPr lang="et-EE" sz="1200" i="1" kern="1200" dirty="0" smtClean="0">
                <a:solidFill>
                  <a:schemeClr val="tx1"/>
                </a:solidFill>
                <a:effectLst/>
                <a:latin typeface="Arial" charset="0"/>
                <a:ea typeface="+mn-ea"/>
                <a:cs typeface="+mn-cs"/>
              </a:rPr>
              <a:t>Secure Sockets Layer </a:t>
            </a:r>
            <a:r>
              <a:rPr lang="et-EE" sz="1200" kern="1200" dirty="0" smtClean="0">
                <a:solidFill>
                  <a:schemeClr val="tx1"/>
                </a:solidFill>
                <a:effectLst/>
                <a:latin typeface="Arial" charset="0"/>
                <a:ea typeface="+mn-ea"/>
                <a:cs typeface="+mn-cs"/>
              </a:rPr>
              <a:t>on protokoll, mida kasutatakse andmete krüpteerimiseks ja dekrüpteerimiseks kliendi ja serveri vahel toimuval ühendusel. </a:t>
            </a:r>
          </a:p>
          <a:p>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Ühenduse alustamiseks küsib klientarvuti serverist avaliku võtme. Seejärel loob klientajutise võtme, mida nimetatakse seansivõtmeks. Klientarvuti krüpteerib kasutades serveri avaliku võtit loodud seansivõtme ning saadab selle serverile. Server dekrüpteerib ainult talle teadaoleva salajase võtme abil seansivõtme ning arvutab seansivõtmest räsikoodi. Seejärel saadab server saadud räsikoodi omakorda kliendile. Klient arvutab sama räsialgoritmi kasutades seansivõtmest räsikoodi ning kõrvutab seda serveri poolt saadetud seansivõtme räsikoodiga. Kui räsikoodid on ühesugused, siis alustavad server ja klient sümmeetrilist algoritmi ja seansivõtit kasutades turvalist (krüpteeritud) sideseanssi.</a:t>
            </a: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17</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Eesmärgid:</a:t>
            </a:r>
          </a:p>
          <a:p>
            <a:r>
              <a:rPr lang="et-EE" sz="1200" kern="1200" dirty="0" smtClean="0">
                <a:solidFill>
                  <a:schemeClr val="tx1"/>
                </a:solidFill>
                <a:effectLst/>
                <a:latin typeface="Arial" charset="0"/>
                <a:ea typeface="+mn-ea"/>
                <a:cs typeface="+mn-cs"/>
              </a:rPr>
              <a:t>Määratleda domeeninimede süsteemi käsitlusala</a:t>
            </a:r>
          </a:p>
          <a:p>
            <a:r>
              <a:rPr lang="et-EE" sz="1200" kern="1200" dirty="0" smtClean="0">
                <a:solidFill>
                  <a:schemeClr val="tx1"/>
                </a:solidFill>
                <a:effectLst/>
                <a:latin typeface="Arial" charset="0"/>
                <a:ea typeface="+mn-ea"/>
                <a:cs typeface="+mn-cs"/>
              </a:rPr>
              <a:t>Kirjeldada nimede andmine Interneti hostidele</a:t>
            </a:r>
          </a:p>
          <a:p>
            <a:r>
              <a:rPr lang="et-EE" sz="1200" kern="1200" dirty="0" smtClean="0">
                <a:solidFill>
                  <a:schemeClr val="tx1"/>
                </a:solidFill>
                <a:effectLst/>
                <a:latin typeface="Arial" charset="0"/>
                <a:ea typeface="+mn-ea"/>
                <a:cs typeface="+mn-cs"/>
              </a:rPr>
              <a:t>Kirjeldada üldiselt domeeninime teisendamine IP-aadressiks</a:t>
            </a:r>
          </a:p>
          <a:p>
            <a:endParaRPr lang="et-EE" sz="1200" kern="1200" dirty="0" smtClean="0">
              <a:solidFill>
                <a:schemeClr val="tx1"/>
              </a:solidFill>
              <a:effectLst/>
              <a:latin typeface="Arial" charset="0"/>
              <a:ea typeface="+mn-ea"/>
              <a:cs typeface="+mn-cs"/>
            </a:endParaRPr>
          </a:p>
          <a:p>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18</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latin typeface="Arial" pitchFamily="34" charset="0"/>
              </a:rPr>
              <a:t>DNS on hierarhilise struktuuriga. Aadressi lahendamine algab kõige üldisemast „top taseme domeenist“ .com või .uk. Sellest veel kõrgemal on root ehk ., mis reeglina jäetakse nimest ära. </a:t>
            </a:r>
          </a:p>
          <a:p>
            <a:r>
              <a:rPr lang="et-EE" sz="1200" kern="1200" dirty="0" smtClean="0">
                <a:solidFill>
                  <a:schemeClr val="tx1"/>
                </a:solidFill>
                <a:effectLst/>
                <a:latin typeface="Arial" charset="0"/>
                <a:ea typeface="+mn-ea"/>
                <a:cs typeface="+mn-cs"/>
              </a:rPr>
              <a:t>The DNS is a complex system comprising the following main components:</a:t>
            </a:r>
          </a:p>
          <a:p>
            <a:pPr lvl="0"/>
            <a:r>
              <a:rPr lang="et-EE" sz="1200" kern="1200" dirty="0" smtClean="0">
                <a:solidFill>
                  <a:schemeClr val="tx1"/>
                </a:solidFill>
                <a:effectLst/>
                <a:latin typeface="Arial" charset="0"/>
                <a:ea typeface="+mn-ea"/>
                <a:cs typeface="+mn-cs"/>
              </a:rPr>
              <a:t>A distributed database that contains the associations among symbolic names and IP addresses, organized in a DNS server hierarchy.</a:t>
            </a:r>
          </a:p>
          <a:p>
            <a:pPr lvl="0"/>
            <a:r>
              <a:rPr lang="et-EE" sz="1200" kern="1200" dirty="0" smtClean="0">
                <a:solidFill>
                  <a:schemeClr val="tx1"/>
                </a:solidFill>
                <a:effectLst/>
                <a:latin typeface="Arial" charset="0"/>
                <a:ea typeface="+mn-ea"/>
                <a:cs typeface="+mn-cs"/>
              </a:rPr>
              <a:t>A protocol (the DNS protocol) used by the hosts to query DNS servers and obtain IP addresses from symbolic names.</a:t>
            </a:r>
          </a:p>
          <a:p>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19</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Eesmärgid:</a:t>
            </a:r>
          </a:p>
          <a:p>
            <a:r>
              <a:rPr lang="et-EE" sz="1200" kern="1200" dirty="0" smtClean="0">
                <a:solidFill>
                  <a:schemeClr val="tx1"/>
                </a:solidFill>
                <a:effectLst/>
                <a:latin typeface="Arial" charset="0"/>
                <a:ea typeface="+mn-ea"/>
                <a:cs typeface="+mn-cs"/>
              </a:rPr>
              <a:t>Teada põhilisi turvaohte võrkudes (nuuskimine ja tüssamine)</a:t>
            </a:r>
          </a:p>
          <a:p>
            <a:r>
              <a:rPr lang="et-EE" sz="1200" kern="1200" dirty="0" smtClean="0">
                <a:solidFill>
                  <a:schemeClr val="tx1"/>
                </a:solidFill>
                <a:effectLst/>
                <a:latin typeface="Arial" charset="0"/>
                <a:ea typeface="+mn-ea"/>
                <a:cs typeface="+mn-cs"/>
              </a:rPr>
              <a:t>Kirjeldada krüptograafia käsitlusala</a:t>
            </a:r>
          </a:p>
          <a:p>
            <a:r>
              <a:rPr lang="et-EE" sz="1200" kern="1200" dirty="0" smtClean="0">
                <a:solidFill>
                  <a:schemeClr val="tx1"/>
                </a:solidFill>
                <a:effectLst/>
                <a:latin typeface="Arial" charset="0"/>
                <a:ea typeface="+mn-ea"/>
                <a:cs typeface="+mn-cs"/>
              </a:rPr>
              <a:t>Eristada salavõtmega ja avaliku võtmega algoritme </a:t>
            </a:r>
          </a:p>
          <a:p>
            <a:r>
              <a:rPr lang="et-EE" sz="1200" kern="1200" dirty="0" smtClean="0">
                <a:solidFill>
                  <a:schemeClr val="tx1"/>
                </a:solidFill>
                <a:effectLst/>
                <a:latin typeface="Arial" charset="0"/>
                <a:ea typeface="+mn-ea"/>
                <a:cs typeface="+mn-cs"/>
              </a:rPr>
              <a:t>Kirjeldada tugev autentimisprotokoll </a:t>
            </a:r>
          </a:p>
          <a:p>
            <a:r>
              <a:rPr lang="et-EE" sz="1200" kern="1200" dirty="0" smtClean="0">
                <a:solidFill>
                  <a:schemeClr val="tx1"/>
                </a:solidFill>
                <a:effectLst/>
                <a:latin typeface="Arial" charset="0"/>
                <a:ea typeface="+mn-ea"/>
                <a:cs typeface="+mn-cs"/>
              </a:rPr>
              <a:t>Mõista krüptograafia kasutamist võrkude kaitseks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privacy of communication requires that no user is able to obtain or derive from the systems information that he/she is not authorized to know or to alter somehow the communication. In particular, if a message protected then a not authorized user that read the message should not be able to understand the message content, or be able to acquire partial information over the message content. Theoretically, an intruder should not be able to understand not even one byte of the message. This objective has been reached by designing specific methods that alter the message content so that it appears completely not understandable. The alteration is performed through a specific transformation on which both the sender and the receiver agree. When the message is received, the receiver is able to transform the message back to its original content</a:t>
            </a:r>
            <a:r>
              <a:rPr lang="en-US" sz="1200" u="sng" kern="1200" dirty="0" smtClean="0">
                <a:solidFill>
                  <a:schemeClr val="tx1"/>
                </a:solidFill>
                <a:effectLst/>
                <a:latin typeface="+mn-lt"/>
                <a:ea typeface="+mn-ea"/>
                <a:cs typeface="+mn-cs"/>
              </a:rPr>
              <a:t>.</a:t>
            </a:r>
            <a:endParaRPr lang="et-EE"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t-EE"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authenticity of information imply that the transmitted information have actually been sent by the sender. </a:t>
            </a:r>
            <a:endParaRPr lang="et-E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integrity requires that the information were not modified by not authorized users, malicious intruders or by accidental system failures, such as for example an error in the message transmission. </a:t>
            </a:r>
            <a:endParaRPr lang="et-EE" sz="1200" kern="1200" dirty="0" smtClean="0">
              <a:solidFill>
                <a:schemeClr val="tx1"/>
              </a:solidFill>
              <a:effectLst/>
              <a:latin typeface="+mn-lt"/>
              <a:ea typeface="+mn-ea"/>
              <a:cs typeface="+mn-cs"/>
            </a:endParaRPr>
          </a:p>
          <a:p>
            <a:endParaRPr lang="et-EE" dirty="0"/>
          </a:p>
        </p:txBody>
      </p:sp>
      <p:sp>
        <p:nvSpPr>
          <p:cNvPr id="4" name="Slide Number Placeholder 3"/>
          <p:cNvSpPr>
            <a:spLocks noGrp="1"/>
          </p:cNvSpPr>
          <p:nvPr>
            <p:ph type="sldNum" sz="quarter" idx="10"/>
          </p:nvPr>
        </p:nvSpPr>
        <p:spPr/>
        <p:txBody>
          <a:bodyPr/>
          <a:lstStyle/>
          <a:p>
            <a:fld id="{360FC085-2064-43E1-96D2-4F1B80D795BF}" type="slidenum">
              <a:rPr lang="et-EE" smtClean="0"/>
              <a:t>2</a:t>
            </a:fld>
            <a:endParaRPr lang="et-EE"/>
          </a:p>
        </p:txBody>
      </p:sp>
    </p:spTree>
    <p:extLst>
      <p:ext uri="{BB962C8B-B14F-4D97-AF65-F5344CB8AC3E}">
        <p14:creationId xmlns:p14="http://schemas.microsoft.com/office/powerpoint/2010/main" val="1534830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 Local name server: each ISP has a local name server. When a host needs to translate a symbolic name it first sends a query to the local name server. The local name server is always able to translate at least all the symbolic names associated with hosts that are managed by the same ISP.</a:t>
            </a:r>
          </a:p>
          <a:p>
            <a:r>
              <a:rPr lang="et-EE" sz="1200" kern="1200" dirty="0" smtClean="0">
                <a:solidFill>
                  <a:schemeClr val="tx1"/>
                </a:solidFill>
                <a:effectLst/>
                <a:latin typeface="Arial" charset="0"/>
                <a:ea typeface="+mn-ea"/>
                <a:cs typeface="+mn-cs"/>
              </a:rPr>
              <a:t>- Root Name Server: when a local name server fails to resolve a symbolic name, it queries a root name server. A root name server might not be able to resolve the requested symbolic name but will know how to channel the query to other servers so that eventually the query will reach an authoritative name server which will be able to resolve the address.</a:t>
            </a:r>
          </a:p>
          <a:p>
            <a:r>
              <a:rPr lang="et-EE" sz="1200" kern="1200" dirty="0" smtClean="0">
                <a:solidFill>
                  <a:schemeClr val="tx1"/>
                </a:solidFill>
                <a:effectLst/>
                <a:latin typeface="Arial" charset="0"/>
                <a:ea typeface="+mn-ea"/>
                <a:cs typeface="+mn-cs"/>
              </a:rPr>
              <a:t>- Authoritative name server: each host is registered under an authoritative name server, which is always able to resolve the symbolic name for the host. This is usually the local name server for the ISP that the host refers to.</a:t>
            </a:r>
          </a:p>
          <a:p>
            <a:r>
              <a:rPr lang="et-EE" sz="1200" kern="1200" dirty="0" smtClean="0">
                <a:solidFill>
                  <a:schemeClr val="tx1"/>
                </a:solidFill>
                <a:effectLst/>
                <a:latin typeface="Arial" charset="0"/>
                <a:ea typeface="+mn-ea"/>
                <a:cs typeface="+mn-cs"/>
              </a:rPr>
              <a:t>The address resolution process follows a client-server model. Initially, the host that needs a name resolution acts as the client, sending a DNS query to its local name server, using UDP.  </a:t>
            </a:r>
          </a:p>
          <a:p>
            <a:r>
              <a:rPr lang="en-GB" sz="1200" kern="1200" dirty="0" smtClean="0">
                <a:solidFill>
                  <a:schemeClr val="tx1"/>
                </a:solidFill>
                <a:effectLst/>
                <a:latin typeface="Arial" charset="0"/>
                <a:ea typeface="+mn-ea"/>
                <a:cs typeface="+mn-cs"/>
              </a:rPr>
              <a:t>Internet Service Provider.</a:t>
            </a:r>
            <a:endParaRPr lang="et-E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User Datagram Protocol.</a:t>
            </a: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20</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If the local name server is able to resolve the symbolic name immediately send back an answer to the host with the corresponding IP address. Otherwise, the local name server sends a DNS query message to root name server. The root name server will be now responsible for the address resolution, and will send back the answer to the local name server that will then channel the information to the originating host. To resolve the address the root name server might need to query an authoritative name server. Each time a name server receives a symbolic name association that was unknown before it stores a copy into its local database. In this way, the name server will be able to directly serve future queries for that symbolic name.</a:t>
            </a: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21</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Eraisikul võimalik</a:t>
            </a:r>
            <a:r>
              <a:rPr lang="et-EE" sz="1200" kern="1200" baseline="0" dirty="0" smtClean="0">
                <a:solidFill>
                  <a:schemeClr val="tx1"/>
                </a:solidFill>
                <a:effectLst/>
                <a:latin typeface="Arial" charset="0"/>
                <a:ea typeface="+mn-ea"/>
                <a:cs typeface="+mn-cs"/>
              </a:rPr>
              <a:t> kasutada ka tasuta teenuseid domeeninime regimiseks. Näiteks dyndns.org. See annab võimaluse enda ISP poolt pakutav dünaamiline IP siduda kindla domeeninimega ja enda koduserverisse niimoodi juurde pääseda.</a:t>
            </a: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22</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23</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Näita kuidas neid käske</a:t>
            </a:r>
            <a:r>
              <a:rPr lang="et-EE" sz="1200" kern="1200" baseline="0" dirty="0" smtClean="0">
                <a:solidFill>
                  <a:schemeClr val="tx1"/>
                </a:solidFill>
                <a:effectLst/>
                <a:latin typeface="Arial" charset="0"/>
                <a:ea typeface="+mn-ea"/>
                <a:cs typeface="+mn-cs"/>
              </a:rPr>
              <a:t> kasutada DNS nimeserveri tuvastamiseks</a:t>
            </a:r>
          </a:p>
          <a:p>
            <a:r>
              <a:rPr lang="et-EE" sz="1200" kern="1200" baseline="0" dirty="0" smtClean="0">
                <a:solidFill>
                  <a:schemeClr val="tx1"/>
                </a:solidFill>
                <a:effectLst/>
                <a:latin typeface="Arial" charset="0"/>
                <a:ea typeface="+mn-ea"/>
                <a:cs typeface="+mn-cs"/>
              </a:rPr>
              <a:t>Nslookup delfi.ee</a:t>
            </a:r>
          </a:p>
          <a:p>
            <a:r>
              <a:rPr lang="et-EE" sz="1200" kern="1200" baseline="0" dirty="0" smtClean="0">
                <a:solidFill>
                  <a:schemeClr val="tx1"/>
                </a:solidFill>
                <a:effectLst/>
                <a:latin typeface="Arial" charset="0"/>
                <a:ea typeface="+mn-ea"/>
                <a:cs typeface="+mn-cs"/>
              </a:rPr>
              <a:t>Nslookup –qt=ns delfi.ee</a:t>
            </a:r>
          </a:p>
          <a:p>
            <a:r>
              <a:rPr lang="et-EE" sz="1200" kern="1200" baseline="0" dirty="0" smtClean="0">
                <a:solidFill>
                  <a:schemeClr val="tx1"/>
                </a:solidFill>
                <a:effectLst/>
                <a:latin typeface="Arial" charset="0"/>
                <a:ea typeface="+mn-ea"/>
                <a:cs typeface="+mn-cs"/>
              </a:rPr>
              <a:t>Nslookup –debug delfi.ee</a:t>
            </a:r>
          </a:p>
          <a:p>
            <a:endParaRPr lang="et-EE" sz="1200" kern="1200" baseline="0" dirty="0" smtClean="0">
              <a:solidFill>
                <a:schemeClr val="tx1"/>
              </a:solidFill>
              <a:effectLst/>
              <a:latin typeface="Arial" charset="0"/>
              <a:ea typeface="+mn-ea"/>
              <a:cs typeface="+mn-cs"/>
            </a:endParaRPr>
          </a:p>
          <a:p>
            <a:r>
              <a:rPr lang="et-EE" sz="1200" kern="1200" baseline="0" dirty="0" smtClean="0">
                <a:solidFill>
                  <a:schemeClr val="tx1"/>
                </a:solidFill>
                <a:effectLst/>
                <a:latin typeface="Arial" charset="0"/>
                <a:ea typeface="+mn-ea"/>
                <a:cs typeface="+mn-cs"/>
              </a:rPr>
              <a:t>Ipconfig /all</a:t>
            </a:r>
          </a:p>
          <a:p>
            <a:r>
              <a:rPr lang="et-EE" sz="1200" kern="1200" baseline="0" dirty="0" smtClean="0">
                <a:solidFill>
                  <a:schemeClr val="tx1"/>
                </a:solidFill>
                <a:effectLst/>
                <a:latin typeface="Arial" charset="0"/>
                <a:ea typeface="+mn-ea"/>
                <a:cs typeface="+mn-cs"/>
              </a:rPr>
              <a:t>Ifconfig (ubuntu)</a:t>
            </a: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24</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Kirjeldada WWW kui klient-server-rakendus</a:t>
            </a:r>
          </a:p>
          <a:p>
            <a:r>
              <a:rPr lang="et-EE" sz="1200" kern="1200" dirty="0" smtClean="0">
                <a:solidFill>
                  <a:schemeClr val="tx1"/>
                </a:solidFill>
                <a:effectLst/>
                <a:latin typeface="Arial" charset="0"/>
                <a:ea typeface="+mn-ea"/>
                <a:cs typeface="+mn-cs"/>
              </a:rPr>
              <a:t>Kirjeldada serveri roll</a:t>
            </a:r>
          </a:p>
          <a:p>
            <a:r>
              <a:rPr lang="et-EE" sz="1200" kern="1200" dirty="0" smtClean="0">
                <a:solidFill>
                  <a:schemeClr val="tx1"/>
                </a:solidFill>
                <a:effectLst/>
                <a:latin typeface="Arial" charset="0"/>
                <a:ea typeface="+mn-ea"/>
                <a:cs typeface="+mn-cs"/>
              </a:rPr>
              <a:t>Kirjeldada kliendi roll: brauser</a:t>
            </a:r>
          </a:p>
          <a:p>
            <a:r>
              <a:rPr lang="et-EE" sz="1200" kern="1200" dirty="0" smtClean="0">
                <a:solidFill>
                  <a:schemeClr val="tx1"/>
                </a:solidFill>
                <a:effectLst/>
                <a:latin typeface="Arial" charset="0"/>
                <a:ea typeface="+mn-ea"/>
                <a:cs typeface="+mn-cs"/>
              </a:rPr>
              <a:t>Kirjeldada HTTP-protokolli funktsioonid ja roll</a:t>
            </a:r>
          </a:p>
          <a:p>
            <a:r>
              <a:rPr lang="et-EE" sz="1200" kern="1200" dirty="0" smtClean="0">
                <a:solidFill>
                  <a:schemeClr val="tx1"/>
                </a:solidFill>
                <a:effectLst/>
                <a:latin typeface="Arial" charset="0"/>
                <a:ea typeface="+mn-ea"/>
                <a:cs typeface="+mn-cs"/>
              </a:rPr>
              <a:t>Mõista üldise ressursiaadressi (URL-aadressi) mõiste</a:t>
            </a:r>
          </a:p>
          <a:p>
            <a:r>
              <a:rPr lang="et-EE" sz="1200" kern="1200" dirty="0" smtClean="0">
                <a:solidFill>
                  <a:schemeClr val="tx1"/>
                </a:solidFill>
                <a:effectLst/>
                <a:latin typeface="Arial" charset="0"/>
                <a:ea typeface="+mn-ea"/>
                <a:cs typeface="+mn-cs"/>
              </a:rPr>
              <a:t>Kirjeldada hüperteksti märgistuskeele (HTML-keele) põhikarakteristikud</a:t>
            </a:r>
          </a:p>
          <a:p>
            <a:r>
              <a:rPr lang="et-EE" sz="1200" kern="1200" dirty="0" smtClean="0">
                <a:solidFill>
                  <a:schemeClr val="tx1"/>
                </a:solidFill>
                <a:effectLst/>
                <a:latin typeface="Arial" charset="0"/>
                <a:ea typeface="+mn-ea"/>
                <a:cs typeface="+mn-cs"/>
              </a:rPr>
              <a:t>Kirjeldada üldise lüüsiliidese (CGI-liidese) mõiste</a:t>
            </a:r>
          </a:p>
          <a:p>
            <a:r>
              <a:rPr lang="et-EE" sz="1200" kern="1200" dirty="0" smtClean="0">
                <a:solidFill>
                  <a:schemeClr val="tx1"/>
                </a:solidFill>
                <a:effectLst/>
                <a:latin typeface="Arial" charset="0"/>
                <a:ea typeface="+mn-ea"/>
                <a:cs typeface="+mn-cs"/>
              </a:rPr>
              <a:t>Kirjeldada apleti mõiste</a:t>
            </a:r>
          </a:p>
          <a:p>
            <a:r>
              <a:rPr lang="et-EE" dirty="0" smtClean="0"/>
              <a:t>http://et.wikipedia.org/wiki/HTML, http://pyramdesign.angelfire.com/hyp/html_naidised.html</a:t>
            </a:r>
          </a:p>
          <a:p>
            <a:r>
              <a:rPr lang="et-EE" sz="1200" kern="1200" dirty="0" smtClean="0">
                <a:solidFill>
                  <a:schemeClr val="tx1"/>
                </a:solidFill>
                <a:effectLst/>
                <a:latin typeface="Arial" charset="0"/>
                <a:ea typeface="+mn-ea"/>
                <a:cs typeface="+mn-cs"/>
              </a:rPr>
              <a:t>Paljudele elementidele saab lisada parameetreid, mis antud elemendi esitamisviisi brauseri jaoks täpsustavad. Parameetrid kirjutatakse elemendi algusmärgendi juurde, noolsulgude sisse. Igal parameetril on tavaliselt mitu võimalikku väärtust või väärtusvahemikku. Kui parameetril väärtusvahemik puudub, siis jäetakse see tähistamata. Parameetrid eraldatakse märgendi põhitähisest tühikuga, samuti eraldatakse tühikuga üksteisele järgnevad parameetrist ja väärtusest koosnevad paarid. Parameetrite esitamise üldkuju on järgmine: &lt;märgend parameeter="väärtus" parameeter2="väärtus"&gt;</a:t>
            </a:r>
            <a:endParaRPr lang="et-EE" dirty="0" smtClean="0"/>
          </a:p>
          <a:p>
            <a:r>
              <a:rPr lang="et-EE" dirty="0" smtClean="0"/>
              <a:t>HTML paneb paika üksnes dokumendi struktuuri, kuid võimaldab leheküljele kaasata skripte, eeskätt </a:t>
            </a:r>
            <a:r>
              <a:rPr lang="et-EE" dirty="0" smtClean="0">
                <a:hlinkClick r:id="rId3" action="ppaction://hlinkfile"/>
              </a:rPr>
              <a:t>JavaScript</a:t>
            </a:r>
            <a:r>
              <a:rPr lang="et-EE" dirty="0" smtClean="0"/>
              <a:t>, ning </a:t>
            </a:r>
            <a:r>
              <a:rPr lang="et-EE" dirty="0" smtClean="0">
                <a:hlinkClick r:id="rId4" action="ppaction://hlinkfile"/>
              </a:rPr>
              <a:t>CSS</a:t>
            </a:r>
            <a:r>
              <a:rPr lang="et-EE" dirty="0" smtClean="0"/>
              <a:t>-i millega kirjeldatakse lehe kujundus.</a:t>
            </a:r>
          </a:p>
          <a:p>
            <a:r>
              <a:rPr lang="et-EE" dirty="0" smtClean="0"/>
              <a:t>HTML-i lõi koos </a:t>
            </a:r>
            <a:r>
              <a:rPr lang="et-EE" dirty="0" smtClean="0">
                <a:hlinkClick r:id="rId5" action="ppaction://hlinkfile" tooltip="Veeb"/>
              </a:rPr>
              <a:t>veebiga</a:t>
            </a:r>
            <a:r>
              <a:rPr lang="et-EE" dirty="0" smtClean="0"/>
              <a:t> 1990. aastal </a:t>
            </a:r>
            <a:r>
              <a:rPr lang="et-EE" dirty="0" smtClean="0">
                <a:hlinkClick r:id="rId6" action="ppaction://hlinkfile"/>
              </a:rPr>
              <a:t>Tim Berners-Lee</a:t>
            </a:r>
            <a:r>
              <a:rPr lang="et-EE" dirty="0" smtClean="0"/>
              <a:t>. Aastal 1994 asutas ta </a:t>
            </a:r>
            <a:r>
              <a:rPr lang="et-EE" dirty="0" smtClean="0">
                <a:hlinkClick r:id="rId7" action="ppaction://hlinkfile" tooltip="W3C"/>
              </a:rPr>
              <a:t>W3C</a:t>
            </a:r>
            <a:r>
              <a:rPr lang="et-EE" dirty="0" smtClean="0"/>
              <a:t>, mis on sellest ajast alates tegelenud muuhulgas ka HTML-i standardite väljatöötamisega.</a:t>
            </a:r>
            <a:r>
              <a:rPr lang="et-EE" baseline="30000" dirty="0" smtClean="0">
                <a:hlinkClick r:id="rId8" action="ppaction://hlinkfile"/>
              </a:rPr>
              <a:t>[3]</a:t>
            </a:r>
            <a:endParaRPr lang="et-EE" dirty="0" smtClean="0"/>
          </a:p>
          <a:p>
            <a:r>
              <a:rPr lang="et-EE" dirty="0" smtClean="0"/>
              <a:t>Nimekiri W3C poolt välja töötatud HTML-i versioonidest:</a:t>
            </a:r>
          </a:p>
          <a:p>
            <a:r>
              <a:rPr lang="et-EE" dirty="0" smtClean="0"/>
              <a:t>HTML 2.0 </a:t>
            </a:r>
            <a:r>
              <a:rPr lang="et-EE" baseline="30000" dirty="0" smtClean="0">
                <a:hlinkClick r:id="rId9" action="ppaction://hlinkfile"/>
              </a:rPr>
              <a:t>[4]</a:t>
            </a:r>
            <a:endParaRPr lang="et-EE" dirty="0" smtClean="0"/>
          </a:p>
          <a:p>
            <a:r>
              <a:rPr lang="et-EE" dirty="0" smtClean="0"/>
              <a:t>HTML 3.2 </a:t>
            </a:r>
            <a:r>
              <a:rPr lang="et-EE" baseline="30000" dirty="0" smtClean="0">
                <a:hlinkClick r:id="rId10" action="ppaction://hlinkfile"/>
              </a:rPr>
              <a:t>[5]</a:t>
            </a:r>
            <a:endParaRPr lang="et-EE" dirty="0" smtClean="0"/>
          </a:p>
          <a:p>
            <a:r>
              <a:rPr lang="et-EE" dirty="0" smtClean="0"/>
              <a:t>HTML 4.01 </a:t>
            </a:r>
            <a:r>
              <a:rPr lang="et-EE" baseline="30000" dirty="0" smtClean="0">
                <a:hlinkClick r:id="rId11" action="ppaction://hlinkfile"/>
              </a:rPr>
              <a:t>[6]</a:t>
            </a:r>
            <a:endParaRPr lang="et-EE" dirty="0" smtClean="0"/>
          </a:p>
          <a:p>
            <a:pPr lvl="1"/>
            <a:r>
              <a:rPr lang="et-EE" dirty="0" smtClean="0"/>
              <a:t>HTML 4.01 Strict - W3C soovituslik versioon.</a:t>
            </a:r>
          </a:p>
          <a:p>
            <a:pPr lvl="1"/>
            <a:r>
              <a:rPr lang="et-EE" dirty="0" smtClean="0"/>
              <a:t>HTML 4.01 Transitional - Lubab kasutada ka presentatsiooniga seotud elemente ja atribuute. See lihtsustab ületulekut varasematelt HTML-i versioonidelt.</a:t>
            </a:r>
          </a:p>
          <a:p>
            <a:pPr lvl="1"/>
            <a:r>
              <a:rPr lang="et-EE" dirty="0" smtClean="0"/>
              <a:t>HTML 4.01 Frameset - Võimaldab veebilehekülje tegemisel kasutada nn raamisid (</a:t>
            </a:r>
            <a:r>
              <a:rPr lang="et-EE" i="1" dirty="0" smtClean="0"/>
              <a:t>frame</a:t>
            </a:r>
            <a:r>
              <a:rPr lang="et-EE" dirty="0" smtClean="0"/>
              <a:t>).</a:t>
            </a:r>
          </a:p>
          <a:p>
            <a:r>
              <a:rPr lang="et-EE" dirty="0" smtClean="0"/>
              <a:t>Viimased kolm on paralleelselt formuleeritud ka </a:t>
            </a:r>
            <a:r>
              <a:rPr lang="et-EE" dirty="0" smtClean="0">
                <a:hlinkClick r:id="rId12" action="ppaction://hlinkfile"/>
              </a:rPr>
              <a:t>XHTML</a:t>
            </a:r>
            <a:r>
              <a:rPr lang="et-EE" dirty="0" smtClean="0"/>
              <a:t>-is.</a:t>
            </a:r>
          </a:p>
          <a:p>
            <a:r>
              <a:rPr lang="et-EE" dirty="0" smtClean="0"/>
              <a:t>Praegu on arenduses </a:t>
            </a:r>
            <a:r>
              <a:rPr lang="et-EE" dirty="0" smtClean="0">
                <a:hlinkClick r:id="rId13" action="ppaction://hlinkfile"/>
              </a:rPr>
              <a:t>HTML5</a:t>
            </a:r>
            <a:r>
              <a:rPr lang="et-EE" dirty="0" smtClean="0"/>
              <a:t>.</a:t>
            </a:r>
          </a:p>
          <a:p>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25</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http://et.wikipedia.org/wiki/Http</a:t>
            </a:r>
          </a:p>
          <a:p>
            <a:r>
              <a:rPr lang="et-EE" sz="1200" kern="1200" dirty="0" smtClean="0">
                <a:solidFill>
                  <a:schemeClr val="tx1"/>
                </a:solidFill>
                <a:effectLst/>
                <a:latin typeface="Arial" charset="0"/>
                <a:ea typeface="+mn-ea"/>
                <a:cs typeface="+mn-cs"/>
              </a:rPr>
              <a:t>http://et.wikipedia.org/wiki/URL</a:t>
            </a:r>
          </a:p>
          <a:p>
            <a:r>
              <a:rPr lang="et-EE" sz="1200" kern="1200" dirty="0" smtClean="0">
                <a:solidFill>
                  <a:schemeClr val="tx1"/>
                </a:solidFill>
                <a:effectLst/>
                <a:latin typeface="Arial" charset="0"/>
                <a:ea typeface="+mn-ea"/>
                <a:cs typeface="+mn-cs"/>
              </a:rPr>
              <a:t>HTTP on oma olemuselt ühenduseta protokoll, mis tähendab seda, et protokoll ise tehtud päringuid meeles ei pea. Mis tähendab seda, et sessiooni loomiseks ning meelespidamiseks tuleb veebiprogrammeerijate kasutada mingisuguseid HTTP protokolli väliseid vahendeid. Enamlevinud vahenditeks on küpsised, tekstifailid kasutaja arvutis, kuhu kirjutatakse sessiooni iseloomustavad muutujad, andmed ja kontrollarvud ning HTTP päringut serverile tehes saadetakse serverile vajadusel ka sessiooni iseloomustavad muutujad.</a:t>
            </a:r>
          </a:p>
          <a:p>
            <a:r>
              <a:rPr lang="et-EE" sz="1200" kern="1200" dirty="0" smtClean="0">
                <a:solidFill>
                  <a:schemeClr val="tx1"/>
                </a:solidFill>
                <a:effectLst/>
                <a:latin typeface="Arial" charset="0"/>
                <a:ea typeface="+mn-ea"/>
                <a:cs typeface="+mn-cs"/>
              </a:rPr>
              <a:t>HTTP päringute tüübid:</a:t>
            </a:r>
          </a:p>
          <a:p>
            <a:r>
              <a:rPr lang="et-EE" sz="1200" kern="1200" dirty="0" smtClean="0">
                <a:solidFill>
                  <a:schemeClr val="tx1"/>
                </a:solidFill>
                <a:effectLst/>
                <a:latin typeface="Arial" charset="0"/>
                <a:ea typeface="+mn-ea"/>
                <a:cs typeface="+mn-cs"/>
              </a:rPr>
              <a:t>HEAD – päring, millele ei oodata vastuseks tervet dokumenti vaid ainult andmeid dokumendi kohta</a:t>
            </a:r>
          </a:p>
          <a:p>
            <a:r>
              <a:rPr lang="et-EE" sz="1200" kern="1200" dirty="0" smtClean="0">
                <a:solidFill>
                  <a:schemeClr val="tx1"/>
                </a:solidFill>
                <a:effectLst/>
                <a:latin typeface="Arial" charset="0"/>
                <a:ea typeface="+mn-ea"/>
                <a:cs typeface="+mn-cs"/>
              </a:rPr>
              <a:t>GET – päring, mis küsib serverilt konkreetset ressurssi (dokumenti, meediat jne). Kõige levinub HTTP protokolli päring. </a:t>
            </a:r>
          </a:p>
          <a:p>
            <a:r>
              <a:rPr lang="et-EE" sz="1200" kern="1200" dirty="0" smtClean="0">
                <a:solidFill>
                  <a:schemeClr val="tx1"/>
                </a:solidFill>
                <a:effectLst/>
                <a:latin typeface="Arial" charset="0"/>
                <a:ea typeface="+mn-ea"/>
                <a:cs typeface="+mn-cs"/>
              </a:rPr>
              <a:t>POST – päring, mis saadab veebiservile töötlemiseks andmed, selle päringu poolt saadetud andmetele vastuseks võib server saata kliendile uue ressursi või uuendada olemasolevaid.</a:t>
            </a:r>
          </a:p>
          <a:p>
            <a:r>
              <a:rPr lang="et-EE" sz="1200" kern="1200" dirty="0" smtClean="0">
                <a:solidFill>
                  <a:schemeClr val="tx1"/>
                </a:solidFill>
                <a:effectLst/>
                <a:latin typeface="Arial" charset="0"/>
                <a:ea typeface="+mn-ea"/>
                <a:cs typeface="+mn-cs"/>
              </a:rPr>
              <a:t>PUT - laeb serverisse konkreetse ressursi.</a:t>
            </a:r>
          </a:p>
          <a:p>
            <a:r>
              <a:rPr lang="et-EE" sz="1200" kern="1200" dirty="0" smtClean="0">
                <a:solidFill>
                  <a:schemeClr val="tx1"/>
                </a:solidFill>
                <a:effectLst/>
                <a:latin typeface="Arial" charset="0"/>
                <a:ea typeface="+mn-ea"/>
                <a:cs typeface="+mn-cs"/>
              </a:rPr>
              <a:t>DELETE – kustutab konkreetse ressursi.</a:t>
            </a:r>
          </a:p>
          <a:p>
            <a:r>
              <a:rPr lang="et-EE" sz="1200" kern="1200" dirty="0" smtClean="0">
                <a:solidFill>
                  <a:schemeClr val="tx1"/>
                </a:solidFill>
                <a:effectLst/>
                <a:latin typeface="Arial" charset="0"/>
                <a:ea typeface="+mn-ea"/>
                <a:cs typeface="+mn-cs"/>
              </a:rPr>
              <a:t>TRACE – saadab tagasi vastuvõetud päringu</a:t>
            </a:r>
          </a:p>
          <a:p>
            <a:r>
              <a:rPr lang="et-EE" sz="1200" kern="1200" dirty="0" smtClean="0">
                <a:solidFill>
                  <a:schemeClr val="tx1"/>
                </a:solidFill>
                <a:effectLst/>
                <a:latin typeface="Arial" charset="0"/>
                <a:ea typeface="+mn-ea"/>
                <a:cs typeface="+mn-cs"/>
              </a:rPr>
              <a:t>OPTIONS– päring, mis saab vastuseks serveri poolt toetatavad päringud</a:t>
            </a:r>
          </a:p>
          <a:p>
            <a:r>
              <a:rPr lang="et-EE" sz="1200" kern="1200" dirty="0" smtClean="0">
                <a:solidFill>
                  <a:schemeClr val="tx1"/>
                </a:solidFill>
                <a:effectLst/>
                <a:latin typeface="Arial" charset="0"/>
                <a:ea typeface="+mn-ea"/>
                <a:cs typeface="+mn-cs"/>
              </a:rPr>
              <a:t>CONNECT – päring, mis küsib ühendust TCP/IP tunneliga</a:t>
            </a:r>
          </a:p>
          <a:p>
            <a:r>
              <a:rPr lang="et-EE" sz="1200" kern="1200" dirty="0" smtClean="0">
                <a:solidFill>
                  <a:schemeClr val="tx1"/>
                </a:solidFill>
                <a:effectLst/>
                <a:latin typeface="Arial" charset="0"/>
                <a:ea typeface="+mn-ea"/>
                <a:cs typeface="+mn-cs"/>
              </a:rPr>
              <a:t>HTTP server peab toetama vähemalt HEAD, GET ning OPTIONS tüüpi päringuid.</a:t>
            </a:r>
          </a:p>
          <a:p>
            <a:endParaRPr lang="et-EE" sz="1200" kern="1200" dirty="0" smtClean="0">
              <a:solidFill>
                <a:schemeClr val="tx1"/>
              </a:solidFill>
              <a:effectLst/>
              <a:latin typeface="Arial" charset="0"/>
              <a:ea typeface="+mn-ea"/>
              <a:cs typeface="+mn-cs"/>
            </a:endParaRPr>
          </a:p>
          <a:p>
            <a:r>
              <a:rPr lang="et-EE" sz="1200" kern="1200" dirty="0" smtClean="0">
                <a:solidFill>
                  <a:schemeClr val="tx1"/>
                </a:solidFill>
                <a:effectLst/>
                <a:latin typeface="Arial" charset="0"/>
                <a:ea typeface="+mn-ea"/>
                <a:cs typeface="+mn-cs"/>
              </a:rPr>
              <a:t>Näiteks URL http://www.domeen.ee/pildid/kodus/pildid.html koosneb järgmisele ressursile: serveri domeeninimega www.domeen.ee kataloogi pildid alamkataloogis kodus asuvale hüpertekstdokumendile nimega pildid.html, mille poole pöördutakse HTTP protokolli kasutades.</a:t>
            </a:r>
          </a:p>
          <a:p>
            <a:r>
              <a:rPr lang="et-EE" sz="1200" kern="1200" dirty="0" smtClean="0">
                <a:solidFill>
                  <a:schemeClr val="tx1"/>
                </a:solidFill>
                <a:effectLst/>
                <a:latin typeface="Arial" charset="0"/>
                <a:ea typeface="+mn-ea"/>
                <a:cs typeface="+mn-cs"/>
              </a:rPr>
              <a:t> </a:t>
            </a:r>
          </a:p>
          <a:p>
            <a:r>
              <a:rPr lang="et-EE" sz="1200" kern="1200" dirty="0" smtClean="0">
                <a:solidFill>
                  <a:schemeClr val="tx1"/>
                </a:solidFill>
                <a:effectLst/>
                <a:latin typeface="Arial" charset="0"/>
                <a:ea typeface="+mn-ea"/>
                <a:cs typeface="+mn-cs"/>
              </a:rPr>
              <a:t>Kui konkreetne failinimi jätta kirjutamata siis otsitakse vaikimisi sellest kataloogist faili nimega index.htm või idex.html (Microsoft IIS serveri puhul default.htm või default.html), kui sellise nimega faili kataloogis ei ole ja kataloogi sisu kuvamine on lubatud, siis kuvatakse kataloogis asuvate failide loetelu.</a:t>
            </a:r>
          </a:p>
          <a:p>
            <a:r>
              <a:rPr lang="et-EE" sz="1200" kern="1200" dirty="0" smtClean="0">
                <a:solidFill>
                  <a:schemeClr val="tx1"/>
                </a:solidFill>
                <a:effectLst/>
                <a:latin typeface="Arial" charset="0"/>
                <a:ea typeface="+mn-ea"/>
                <a:cs typeface="+mn-cs"/>
              </a:rPr>
              <a:t> </a:t>
            </a:r>
          </a:p>
          <a:p>
            <a:r>
              <a:rPr lang="et-EE" sz="1200" kern="1200" dirty="0" smtClean="0">
                <a:solidFill>
                  <a:schemeClr val="tx1"/>
                </a:solidFill>
                <a:effectLst/>
                <a:latin typeface="Arial" charset="0"/>
                <a:ea typeface="+mn-ea"/>
                <a:cs typeface="+mn-cs"/>
              </a:rPr>
              <a:t>URL võib viidata ka ressurssidele, mille poole pöördutakse mõnda teist protokolli kui HTTP kasutades, näiteks ftp://www.domeeninimi.ee viitab serveri domeeninimega www.domeeninimi.ee juurkataloogile, mille poole pöördutakse FTP protokolli kasutades.</a:t>
            </a:r>
          </a:p>
          <a:p>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26</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27</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http://en.wikipedia.org/wiki/Active_server_pages</a:t>
            </a:r>
          </a:p>
          <a:p>
            <a:r>
              <a:rPr lang="et-EE" sz="1200" kern="1200" dirty="0" smtClean="0">
                <a:solidFill>
                  <a:schemeClr val="tx1"/>
                </a:solidFill>
                <a:effectLst/>
                <a:latin typeface="Arial" charset="0"/>
                <a:ea typeface="+mn-ea"/>
                <a:cs typeface="+mn-cs"/>
              </a:rPr>
              <a:t>http://en.wikipedia.org/wiki/Common_Gateway_Interface</a:t>
            </a:r>
          </a:p>
          <a:p>
            <a:r>
              <a:rPr lang="et-EE" sz="1200" kern="1200" dirty="0" smtClean="0">
                <a:solidFill>
                  <a:schemeClr val="tx1"/>
                </a:solidFill>
                <a:effectLst/>
                <a:latin typeface="Arial" charset="0"/>
                <a:ea typeface="+mn-ea"/>
                <a:cs typeface="+mn-cs"/>
              </a:rPr>
              <a:t>HTML leheküljed on oma olemuselt staatilised dokumendid, siis tegelikult võimaldavad enamik veebiserverid luua dünaamilisi lehekülgi. Üks sellistest tehnoloogiatest kannab nime CGI (</a:t>
            </a:r>
            <a:r>
              <a:rPr lang="et-EE" sz="1200" i="1" kern="1200" dirty="0" smtClean="0">
                <a:solidFill>
                  <a:schemeClr val="tx1"/>
                </a:solidFill>
                <a:effectLst/>
                <a:latin typeface="Arial" charset="0"/>
                <a:ea typeface="+mn-ea"/>
                <a:cs typeface="+mn-cs"/>
              </a:rPr>
              <a:t>ik Common Gateway Interface</a:t>
            </a:r>
            <a:r>
              <a:rPr lang="et-EE" sz="1200" kern="1200" dirty="0" smtClean="0">
                <a:solidFill>
                  <a:schemeClr val="tx1"/>
                </a:solidFill>
                <a:effectLst/>
                <a:latin typeface="Arial" charset="0"/>
                <a:ea typeface="+mn-ea"/>
                <a:cs typeface="+mn-cs"/>
              </a:rPr>
              <a:t>). </a:t>
            </a:r>
          </a:p>
          <a:p>
            <a:r>
              <a:rPr lang="et-EE" sz="1200" kern="1200" dirty="0" smtClean="0">
                <a:solidFill>
                  <a:schemeClr val="tx1"/>
                </a:solidFill>
                <a:effectLst/>
                <a:latin typeface="Arial" charset="0"/>
                <a:ea typeface="+mn-ea"/>
                <a:cs typeface="+mn-cs"/>
              </a:rPr>
              <a:t>Kui server toetab CGI skripte, siis on võimalik, et brauser ei pöördu staatilise lehekülje poole, vaid teeb pärigu kasutaja sisestatud andmetega ning server genereerib vastavalt nendele andmetele programmeerimiskeeles koostatud skripti abil uue HTML dokumendi ja saadab selle vastuseks saabunud päringule.</a:t>
            </a:r>
          </a:p>
          <a:p>
            <a:r>
              <a:rPr lang="et-EE" sz="1200" kern="1200" dirty="0" smtClean="0">
                <a:solidFill>
                  <a:schemeClr val="tx1"/>
                </a:solidFill>
                <a:effectLst/>
                <a:latin typeface="Arial" charset="0"/>
                <a:ea typeface="+mn-ea"/>
                <a:cs typeface="+mn-cs"/>
              </a:rPr>
              <a:t>Vaikimisi teab veebiserver, et kõik cgi-bin kaustas asuvad failid on käivitatavad programmid, mitte staatilised leheküljed. Nii ei saadagi ta päringule vastuseks programmi ennast vaid hoopis käivitab programmi ning tagastab kliendile programmi poolt väljastatud HTML faili.</a:t>
            </a:r>
          </a:p>
          <a:p>
            <a:r>
              <a:rPr lang="et-EE" sz="1200" kern="1200" dirty="0" smtClean="0">
                <a:solidFill>
                  <a:schemeClr val="tx1"/>
                </a:solidFill>
                <a:effectLst/>
                <a:latin typeface="Arial" charset="0"/>
                <a:ea typeface="+mn-ea"/>
                <a:cs typeface="+mn-cs"/>
              </a:rPr>
              <a:t>CGI programm võib olla koostatud tahes millises keeles, kui veebiserveri süsteem seda toetab (omab vastava keele interpretaatorit või kompilaatorit), sh ka süsteemi enese skriptikeeles.</a:t>
            </a:r>
          </a:p>
          <a:p>
            <a:r>
              <a:rPr lang="et-EE" sz="1200" kern="1200" dirty="0" smtClean="0">
                <a:solidFill>
                  <a:schemeClr val="tx1"/>
                </a:solidFill>
                <a:effectLst/>
                <a:latin typeface="Arial" charset="0"/>
                <a:ea typeface="+mn-ea"/>
                <a:cs typeface="+mn-cs"/>
              </a:rPr>
              <a:t>CGI programm vajab töötamiseks serveripoolset tuge, kuid kasutajani jõuab tavaline HTML dokument, seega CGI programmid ei nõua kliendipoolset tuge.</a:t>
            </a:r>
          </a:p>
          <a:p>
            <a:endParaRPr lang="et-E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Using CGI it is possible to ask to the Web server to run an external application that shows its result as HTML page. Other World Wide Web evolutions are based on browser functionalities increasing allowing scripting language usage (e.g. JavaScript). These and others details will be more </a:t>
            </a:r>
            <a:r>
              <a:rPr lang="en-GB" sz="1200" kern="1200" dirty="0" err="1" smtClean="0">
                <a:solidFill>
                  <a:schemeClr val="tx1"/>
                </a:solidFill>
                <a:effectLst/>
                <a:latin typeface="Arial" charset="0"/>
                <a:ea typeface="+mn-ea"/>
                <a:cs typeface="+mn-cs"/>
              </a:rPr>
              <a:t>analyzed</a:t>
            </a:r>
            <a:r>
              <a:rPr lang="en-GB" sz="1200" kern="1200" dirty="0" smtClean="0">
                <a:solidFill>
                  <a:schemeClr val="tx1"/>
                </a:solidFill>
                <a:effectLst/>
                <a:latin typeface="Arial" charset="0"/>
                <a:ea typeface="+mn-ea"/>
                <a:cs typeface="+mn-cs"/>
              </a:rPr>
              <a:t> within following learning objects.</a:t>
            </a:r>
            <a:endParaRPr lang="et-E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An example of dynamic application is the web search engine. Currently, Web has billions of linked pages. However, information searching over Internet is more and more complex if not impossible without suitable tools support. Currently, this role is mainly made by search engines that explores the World Wide Web indexing all the found documents. The index allows quickly retrieving of the more relevant pages referred to user query. Examples of search engines are Google (www.google.com), Yahoo (www.yahoo.com), Microsoft MSN (www.msn.com) and AltaVista (www.altavista.com).</a:t>
            </a:r>
            <a:endParaRPr lang="et-EE" sz="1200" kern="1200" dirty="0" smtClean="0">
              <a:solidFill>
                <a:schemeClr val="tx1"/>
              </a:solidFill>
              <a:effectLst/>
              <a:latin typeface="Arial" charset="0"/>
              <a:ea typeface="+mn-ea"/>
              <a:cs typeface="+mn-cs"/>
            </a:endParaRPr>
          </a:p>
          <a:p>
            <a:r>
              <a:rPr lang="et-EE" sz="1200" kern="1200" dirty="0" smtClean="0">
                <a:solidFill>
                  <a:schemeClr val="tx1"/>
                </a:solidFill>
                <a:effectLst/>
                <a:latin typeface="Arial" charset="0"/>
                <a:ea typeface="+mn-ea"/>
                <a:cs typeface="+mn-cs"/>
              </a:rPr>
              <a:t>Kui CGI programm on programm, mis täidetakse serveris, siis aplet on programm, mis käivitatakse kliendiarvutis. Aplet nõuab kliendipoolset tuge (ehk siis vastava keele interpretaatori või kompilaatori olemasolu)</a:t>
            </a:r>
          </a:p>
          <a:p>
            <a:r>
              <a:rPr lang="et-EE" sz="1200" kern="1200" dirty="0" smtClean="0">
                <a:solidFill>
                  <a:schemeClr val="tx1"/>
                </a:solidFill>
                <a:effectLst/>
                <a:latin typeface="Arial" charset="0"/>
                <a:ea typeface="+mn-ea"/>
                <a:cs typeface="+mn-cs"/>
              </a:rPr>
              <a:t>Levinumad sellised rakendused on kindlasti Java apletid, mis nõuavad Java virtuaalmasina olemasolu kliendilt. Teiseks levinud apletiks on Microsofti ActiveX</a:t>
            </a:r>
            <a:r>
              <a:rPr lang="et-EE" sz="1200" u="none" strike="noStrike" kern="1200" dirty="0" smtClean="0">
                <a:solidFill>
                  <a:schemeClr val="tx1"/>
                </a:solidFill>
                <a:effectLst/>
                <a:latin typeface="Arial" charset="0"/>
                <a:ea typeface="+mn-ea"/>
                <a:cs typeface="+mn-cs"/>
                <a:hlinkClick r:id="rId3" tooltip="create this page"/>
              </a:rPr>
              <a:t>?</a:t>
            </a:r>
            <a:r>
              <a:rPr lang="et-EE" sz="1200" kern="1200" dirty="0" smtClean="0">
                <a:solidFill>
                  <a:schemeClr val="tx1"/>
                </a:solidFill>
                <a:effectLst/>
                <a:latin typeface="Arial" charset="0"/>
                <a:ea typeface="+mn-ea"/>
                <a:cs typeface="+mn-cs"/>
              </a:rPr>
              <a:t> veebikomponendid.</a:t>
            </a:r>
          </a:p>
          <a:p>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28</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http://en.wikipedia.org/wiki/PerlScript</a:t>
            </a:r>
          </a:p>
          <a:p>
            <a:r>
              <a:rPr lang="et-EE" sz="1200" kern="1200" dirty="0" smtClean="0">
                <a:solidFill>
                  <a:schemeClr val="tx1"/>
                </a:solidFill>
                <a:effectLst/>
                <a:latin typeface="Arial" charset="0"/>
                <a:ea typeface="+mn-ea"/>
                <a:cs typeface="+mn-cs"/>
              </a:rPr>
              <a:t>http://pyramdesign.angelfire.com/html_nai/html_ex_formacion_1.html</a:t>
            </a:r>
          </a:p>
          <a:p>
            <a:r>
              <a:rPr lang="et-EE" sz="1200" kern="1200" dirty="0" smtClean="0">
                <a:solidFill>
                  <a:schemeClr val="tx1"/>
                </a:solidFill>
                <a:effectLst/>
                <a:latin typeface="Arial" charset="0"/>
                <a:ea typeface="+mn-ea"/>
                <a:cs typeface="+mn-cs"/>
              </a:rPr>
              <a:t>http://pyramdesign.angelfire.com/hyp/html_naidised.html</a:t>
            </a:r>
          </a:p>
          <a:p>
            <a:r>
              <a:rPr lang="en-GB" sz="1200" kern="1200" dirty="0" smtClean="0">
                <a:solidFill>
                  <a:schemeClr val="tx1"/>
                </a:solidFill>
                <a:effectLst/>
                <a:latin typeface="Arial" charset="0"/>
                <a:ea typeface="+mn-ea"/>
                <a:cs typeface="+mn-cs"/>
              </a:rPr>
              <a:t>Two approaches are commonly used about client side programming:</a:t>
            </a:r>
            <a:endParaRPr lang="et-EE"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using script languages(client side scripting);</a:t>
            </a:r>
            <a:endParaRPr lang="et-EE"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using browser extensions (plug-in) to execute applicative code.</a:t>
            </a:r>
            <a:endParaRPr lang="et-E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endParaRPr lang="et-E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Referring to client side scripting, the applicative code is directly integrated with HTML code of the page using the tag &lt;SCRIPT&gt; and it is interpreted directly by browser. This type of solution usually allows an easier and more direct access to both page structure and its graphical components compared with additional software modules usage [plug-in]; however, the offered potentialities are limited compared with those of the last one.</a:t>
            </a:r>
            <a:endParaRPr lang="et-E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Some examples of client side scripting are JavaScript and Visual Basic Script.</a:t>
            </a:r>
            <a:endParaRPr lang="et-E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endParaRPr lang="et-E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Referring to browser extensions, the applicative code is not run directly by browser but using additional and specifics software modules that extending its potentiality.</a:t>
            </a:r>
            <a:endParaRPr lang="et-E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In particular, code to run is handled by browser as any other page object: however, when it is retrieved the corresponding plug-in is invoked in order to handle it. The HTML tag that allows identifying this type of object within page code is &lt;OBJECT&gt; (with the exception of Java applets).</a:t>
            </a:r>
            <a:endParaRPr lang="et-E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Some examples about this approach are the ActiveX controls within Microsoft Windows® environment and the of Java applets. Referring to the last ones, browser uses the Java Virtual Machine as executing plug-in and the corresponding HTML tag is &lt;APPLET&gt;.</a:t>
            </a:r>
            <a:endParaRPr lang="et-E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Applets are Java applications running within Web pages: if browser shows a page that contains an applet, this one is run by Java Virtual Machine (JVM ) and its visual output is enclosed within a browser rendering area.</a:t>
            </a: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29</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Eesmärgid:</a:t>
            </a:r>
          </a:p>
          <a:p>
            <a:r>
              <a:rPr lang="et-EE" sz="1200" kern="1200" dirty="0" smtClean="0">
                <a:solidFill>
                  <a:schemeClr val="tx1"/>
                </a:solidFill>
                <a:effectLst/>
                <a:latin typeface="Arial" charset="0"/>
                <a:ea typeface="+mn-ea"/>
                <a:cs typeface="+mn-cs"/>
              </a:rPr>
              <a:t>Teada põhilisi turvaohte võrkudes (nuuskimine ja tüssamine)</a:t>
            </a:r>
          </a:p>
          <a:p>
            <a:r>
              <a:rPr lang="et-EE" sz="1200" kern="1200" dirty="0" smtClean="0">
                <a:solidFill>
                  <a:schemeClr val="tx1"/>
                </a:solidFill>
                <a:effectLst/>
                <a:latin typeface="Arial" charset="0"/>
                <a:ea typeface="+mn-ea"/>
                <a:cs typeface="+mn-cs"/>
              </a:rPr>
              <a:t>Kirjeldada krüptograafia käsitlusala</a:t>
            </a:r>
          </a:p>
          <a:p>
            <a:r>
              <a:rPr lang="et-EE" sz="1200" kern="1200" dirty="0" smtClean="0">
                <a:solidFill>
                  <a:schemeClr val="tx1"/>
                </a:solidFill>
                <a:effectLst/>
                <a:latin typeface="Arial" charset="0"/>
                <a:ea typeface="+mn-ea"/>
                <a:cs typeface="+mn-cs"/>
              </a:rPr>
              <a:t>Eristada salavõtmega ja avaliku võtmega algoritme </a:t>
            </a:r>
          </a:p>
          <a:p>
            <a:r>
              <a:rPr lang="et-EE" sz="1200" kern="1200" dirty="0" smtClean="0">
                <a:solidFill>
                  <a:schemeClr val="tx1"/>
                </a:solidFill>
                <a:effectLst/>
                <a:latin typeface="Arial" charset="0"/>
                <a:ea typeface="+mn-ea"/>
                <a:cs typeface="+mn-cs"/>
              </a:rPr>
              <a:t>Kirjeldada tugev autentimisprotokoll </a:t>
            </a:r>
          </a:p>
          <a:p>
            <a:r>
              <a:rPr lang="et-EE" sz="1200" kern="1200" dirty="0" smtClean="0">
                <a:solidFill>
                  <a:schemeClr val="tx1"/>
                </a:solidFill>
                <a:effectLst/>
                <a:latin typeface="Arial" charset="0"/>
                <a:ea typeface="+mn-ea"/>
                <a:cs typeface="+mn-cs"/>
              </a:rPr>
              <a:t>Mõista krüptograafia kasutamist võrkude kaitseks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privacy of communication requires that no user is able to obtain or derive from the systems information that he/she is not authorized to know or to alter somehow the communication. In particular, if a message protected then a not authorized user that read the message should not be able to understand the message content, or be able to acquire partial information over the message content. Theoretically, an intruder should not be able to understand not even one byte of the message. This objective has been reached by designing specific methods that alter the message content so that it appears completely not understandable. The alteration is performed through a specific transformation on which both the sender and the receiver agree. When the message is received, the receiver is able to transform the message back to its original content</a:t>
            </a:r>
            <a:r>
              <a:rPr lang="en-US" sz="1200" u="sng" kern="1200" dirty="0" smtClean="0">
                <a:solidFill>
                  <a:schemeClr val="tx1"/>
                </a:solidFill>
                <a:effectLst/>
                <a:latin typeface="+mn-lt"/>
                <a:ea typeface="+mn-ea"/>
                <a:cs typeface="+mn-cs"/>
              </a:rPr>
              <a:t>.</a:t>
            </a:r>
            <a:endParaRPr lang="et-EE"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t-EE"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authenticity of information imply that the transmitted information have actually been sent by the sender. </a:t>
            </a:r>
            <a:endParaRPr lang="et-E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integrity requires that the information were not modified by not authorized users, malicious intruders or by accidental system failures, such as for example an error in the message transmission. </a:t>
            </a:r>
            <a:endParaRPr lang="et-EE" sz="1200" kern="1200" dirty="0" smtClean="0">
              <a:solidFill>
                <a:schemeClr val="tx1"/>
              </a:solidFill>
              <a:effectLst/>
              <a:latin typeface="+mn-lt"/>
              <a:ea typeface="+mn-ea"/>
              <a:cs typeface="+mn-cs"/>
            </a:endParaRPr>
          </a:p>
          <a:p>
            <a:endParaRPr lang="et-EE" dirty="0"/>
          </a:p>
        </p:txBody>
      </p:sp>
      <p:sp>
        <p:nvSpPr>
          <p:cNvPr id="4" name="Slide Number Placeholder 3"/>
          <p:cNvSpPr>
            <a:spLocks noGrp="1"/>
          </p:cNvSpPr>
          <p:nvPr>
            <p:ph type="sldNum" sz="quarter" idx="10"/>
          </p:nvPr>
        </p:nvSpPr>
        <p:spPr/>
        <p:txBody>
          <a:bodyPr/>
          <a:lstStyle/>
          <a:p>
            <a:fld id="{360FC085-2064-43E1-96D2-4F1B80D795BF}" type="slidenum">
              <a:rPr lang="et-EE" smtClean="0"/>
              <a:t>3</a:t>
            </a:fld>
            <a:endParaRPr lang="et-EE"/>
          </a:p>
        </p:txBody>
      </p:sp>
    </p:spTree>
    <p:extLst>
      <p:ext uri="{BB962C8B-B14F-4D97-AF65-F5344CB8AC3E}">
        <p14:creationId xmlns:p14="http://schemas.microsoft.com/office/powerpoint/2010/main" val="1534830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http://en.wikipedia.org/wiki/PerlScript</a:t>
            </a:r>
          </a:p>
          <a:p>
            <a:r>
              <a:rPr lang="et-EE" sz="1200" kern="1200" dirty="0" smtClean="0">
                <a:solidFill>
                  <a:schemeClr val="tx1"/>
                </a:solidFill>
                <a:effectLst/>
                <a:latin typeface="Arial" charset="0"/>
                <a:ea typeface="+mn-ea"/>
                <a:cs typeface="+mn-cs"/>
              </a:rPr>
              <a:t>http://pyramdesign.angelfire.com/html_nai/html_ex_formacion_1.html</a:t>
            </a:r>
          </a:p>
          <a:p>
            <a:r>
              <a:rPr lang="et-EE" sz="1200" kern="1200" dirty="0" smtClean="0">
                <a:solidFill>
                  <a:schemeClr val="tx1"/>
                </a:solidFill>
                <a:effectLst/>
                <a:latin typeface="Arial" charset="0"/>
                <a:ea typeface="+mn-ea"/>
                <a:cs typeface="+mn-cs"/>
              </a:rPr>
              <a:t>http://pyramdesign.angelfire.com/hyp/html_naidised.html</a:t>
            </a:r>
          </a:p>
          <a:p>
            <a:r>
              <a:rPr lang="en-GB" sz="1200" kern="1200" dirty="0" smtClean="0">
                <a:solidFill>
                  <a:schemeClr val="tx1"/>
                </a:solidFill>
                <a:effectLst/>
                <a:latin typeface="Arial" charset="0"/>
                <a:ea typeface="+mn-ea"/>
                <a:cs typeface="+mn-cs"/>
              </a:rPr>
              <a:t>Two approaches are commonly used about client side programming:</a:t>
            </a:r>
            <a:endParaRPr lang="et-EE"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using script languages(client side scripting);</a:t>
            </a:r>
            <a:endParaRPr lang="et-EE" sz="1200" kern="1200" dirty="0" smtClean="0">
              <a:solidFill>
                <a:schemeClr val="tx1"/>
              </a:solidFill>
              <a:effectLst/>
              <a:latin typeface="Arial" charset="0"/>
              <a:ea typeface="+mn-ea"/>
              <a:cs typeface="+mn-cs"/>
            </a:endParaRPr>
          </a:p>
          <a:p>
            <a:pPr lvl="0"/>
            <a:r>
              <a:rPr lang="en-GB" sz="1200" kern="1200" dirty="0" smtClean="0">
                <a:solidFill>
                  <a:schemeClr val="tx1"/>
                </a:solidFill>
                <a:effectLst/>
                <a:latin typeface="Arial" charset="0"/>
                <a:ea typeface="+mn-ea"/>
                <a:cs typeface="+mn-cs"/>
              </a:rPr>
              <a:t>using browser extensions (plug-in) to execute applicative code.</a:t>
            </a:r>
            <a:endParaRPr lang="et-E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endParaRPr lang="et-E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Referring to client side scripting, the applicative code is directly integrated with HTML code of the page using the tag &lt;SCRIPT&gt; and it is interpreted directly by browser. This type of solution usually allows an easier and more direct access to both page structure and its graphical components compared with additional software modules usage [plug-in]; however, the offered potentialities are limited compared with those of the last one.</a:t>
            </a:r>
            <a:endParaRPr lang="et-E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Some examples of client side scripting are JavaScript and Visual Basic Script.</a:t>
            </a:r>
            <a:endParaRPr lang="et-E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endParaRPr lang="et-E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Referring to browser extensions, the applicative code is not run directly by browser but using additional and specifics software modules that extending its potentiality.</a:t>
            </a:r>
            <a:endParaRPr lang="et-E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In particular, code to run is handled by browser as any other page object: however, when it is retrieved the corresponding plug-in is invoked in order to handle it. The HTML tag that allows identifying this type of object within page code is &lt;OBJECT&gt; (with the exception of Java applets).</a:t>
            </a:r>
            <a:endParaRPr lang="et-E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Some examples about this approach are the ActiveX controls within Microsoft Windows® environment and the of Java applets. Referring to the last ones, browser uses the Java Virtual Machine as executing plug-in and the corresponding HTML tag is &lt;APPLET&gt;.</a:t>
            </a:r>
            <a:endParaRPr lang="et-E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Applets are Java applications running within Web pages: if browser shows a page that contains an applet, this one is run by Java Virtual Machine (JVM ) and its visual output is enclosed within a browser rendering area.</a:t>
            </a: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30</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HTTP is a stateless protocol; the server does not store any information regarding the clients for which it manages the requests. This results in a very simple protocol and allows the server to manage many requests from several clients. </a:t>
            </a:r>
          </a:p>
          <a:p>
            <a:r>
              <a:rPr lang="et-EE" sz="1200" kern="1200" dirty="0" smtClean="0">
                <a:solidFill>
                  <a:schemeClr val="tx1"/>
                </a:solidFill>
                <a:effectLst/>
                <a:latin typeface="Arial" charset="0"/>
                <a:ea typeface="+mn-ea"/>
                <a:cs typeface="+mn-cs"/>
              </a:rPr>
              <a:t>However, in many cases it can be useful to keep track of the client that access web pages, for example to limit the access to private data.  To handle such cases, two main modalities can be used:</a:t>
            </a:r>
          </a:p>
          <a:p>
            <a:pPr lvl="0"/>
            <a:r>
              <a:rPr lang="et-EE" sz="1200" kern="1200" dirty="0" smtClean="0">
                <a:solidFill>
                  <a:schemeClr val="tx1"/>
                </a:solidFill>
                <a:effectLst/>
                <a:latin typeface="Arial" charset="0"/>
                <a:ea typeface="+mn-ea"/>
                <a:cs typeface="+mn-cs"/>
              </a:rPr>
              <a:t>Authentication</a:t>
            </a:r>
          </a:p>
          <a:p>
            <a:pPr lvl="0"/>
            <a:r>
              <a:rPr lang="et-EE" sz="1200" kern="1200" dirty="0" smtClean="0">
                <a:solidFill>
                  <a:schemeClr val="tx1"/>
                </a:solidFill>
                <a:effectLst/>
                <a:latin typeface="Arial" charset="0"/>
                <a:ea typeface="+mn-ea"/>
                <a:cs typeface="+mn-cs"/>
              </a:rPr>
              <a:t>Cookie</a:t>
            </a:r>
          </a:p>
          <a:p>
            <a:r>
              <a:rPr lang="et-EE" sz="1200" kern="1200" dirty="0" smtClean="0">
                <a:solidFill>
                  <a:schemeClr val="tx1"/>
                </a:solidFill>
                <a:effectLst/>
                <a:latin typeface="Arial" charset="0"/>
                <a:ea typeface="+mn-ea"/>
                <a:cs typeface="+mn-cs"/>
              </a:rPr>
              <a:t> </a:t>
            </a:r>
          </a:p>
          <a:p>
            <a:r>
              <a:rPr lang="et-EE" sz="1200" kern="1200" dirty="0" smtClean="0">
                <a:solidFill>
                  <a:schemeClr val="tx1"/>
                </a:solidFill>
                <a:effectLst/>
                <a:latin typeface="Arial" charset="0"/>
                <a:ea typeface="+mn-ea"/>
                <a:cs typeface="+mn-cs"/>
              </a:rPr>
              <a:t>Authorization is based on a username and a password that the server requests to the client in order to grant the access to specific pages. Cookies (defined in RFC 2109) are an alternative way to keep track of user requests.</a:t>
            </a:r>
          </a:p>
          <a:p>
            <a:r>
              <a:rPr lang="et-EE" sz="1200" kern="1200" dirty="0" smtClean="0">
                <a:solidFill>
                  <a:schemeClr val="tx1"/>
                </a:solidFill>
                <a:effectLst/>
                <a:latin typeface="Arial" charset="0"/>
                <a:ea typeface="+mn-ea"/>
                <a:cs typeface="+mn-cs"/>
              </a:rPr>
              <a:t>When a server, using the Cookies mechanism, receives a request from a client, it creates an identification number for the user (e.g. 1786543), and it inserts in the reply message a heading line that requires the client to register the created Cookie. The browser will then register the Cookie in a specific file that it manages. The registration comprises the name of the server and the identification number created by the server. Each time the user access a site, the browser checks  the Cookie file and insert into the HTTP requests a heading line that specifies the Cookie assigned to the user by the server. </a:t>
            </a: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31</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Mõista elektronposti kliendi roll</a:t>
            </a:r>
          </a:p>
          <a:p>
            <a:r>
              <a:rPr lang="et-EE" sz="1200" kern="1200" dirty="0" smtClean="0">
                <a:solidFill>
                  <a:schemeClr val="tx1"/>
                </a:solidFill>
                <a:effectLst/>
                <a:latin typeface="Arial" charset="0"/>
                <a:ea typeface="+mn-ea"/>
                <a:cs typeface="+mn-cs"/>
              </a:rPr>
              <a:t>Kirjeldada elektronposti serveri roll</a:t>
            </a:r>
          </a:p>
          <a:p>
            <a:r>
              <a:rPr lang="et-EE" sz="1200" kern="1200" dirty="0" smtClean="0">
                <a:solidFill>
                  <a:schemeClr val="tx1"/>
                </a:solidFill>
                <a:effectLst/>
                <a:latin typeface="Arial" charset="0"/>
                <a:ea typeface="+mn-ea"/>
                <a:cs typeface="+mn-cs"/>
              </a:rPr>
              <a:t>Kirjeldada elektronposti lüüsi roll</a:t>
            </a:r>
          </a:p>
          <a:p>
            <a:r>
              <a:rPr lang="et-EE" sz="1200" kern="1200" dirty="0" smtClean="0">
                <a:solidFill>
                  <a:schemeClr val="tx1"/>
                </a:solidFill>
                <a:effectLst/>
                <a:latin typeface="Arial" charset="0"/>
                <a:ea typeface="+mn-ea"/>
                <a:cs typeface="+mn-cs"/>
              </a:rPr>
              <a:t>Kirjeldada SMTP-protokoll</a:t>
            </a:r>
          </a:p>
          <a:p>
            <a:r>
              <a:rPr lang="et-EE" sz="1200" kern="1200" dirty="0" smtClean="0">
                <a:solidFill>
                  <a:schemeClr val="tx1"/>
                </a:solidFill>
                <a:effectLst/>
                <a:latin typeface="Arial" charset="0"/>
                <a:ea typeface="+mn-ea"/>
                <a:cs typeface="+mn-cs"/>
              </a:rPr>
              <a:t>Kirjeldada POP3-protokoll</a:t>
            </a:r>
          </a:p>
          <a:p>
            <a:r>
              <a:rPr lang="et-EE" sz="1200" kern="1200" dirty="0" smtClean="0">
                <a:solidFill>
                  <a:schemeClr val="tx1"/>
                </a:solidFill>
                <a:effectLst/>
                <a:latin typeface="Arial" charset="0"/>
                <a:ea typeface="+mn-ea"/>
                <a:cs typeface="+mn-cs"/>
              </a:rPr>
              <a:t>Kirjeldada Interneti sõnumiprotokoll IMAP</a:t>
            </a:r>
          </a:p>
          <a:p>
            <a:r>
              <a:rPr lang="et-EE" sz="1200" kern="1200" dirty="0" smtClean="0">
                <a:solidFill>
                  <a:schemeClr val="tx1"/>
                </a:solidFill>
                <a:effectLst/>
                <a:latin typeface="Arial" charset="0"/>
                <a:ea typeface="+mn-ea"/>
                <a:cs typeface="+mn-cs"/>
              </a:rPr>
              <a:t>E-kirju on võimalik kasutajal lugeda ja kirjutada spetsiaalset tarkvara kasutades. Sellist tarkvara nimetatakse elektronposti kliendiks (</a:t>
            </a:r>
            <a:r>
              <a:rPr lang="et-EE" sz="1200" i="1" kern="1200" dirty="0" smtClean="0">
                <a:solidFill>
                  <a:schemeClr val="tx1"/>
                </a:solidFill>
                <a:effectLst/>
                <a:latin typeface="Arial" charset="0"/>
                <a:ea typeface="+mn-ea"/>
                <a:cs typeface="+mn-cs"/>
              </a:rPr>
              <a:t>ik e-mail client</a:t>
            </a:r>
            <a:r>
              <a:rPr lang="et-EE" sz="1200" kern="1200" dirty="0" smtClean="0">
                <a:solidFill>
                  <a:schemeClr val="tx1"/>
                </a:solidFill>
                <a:effectLst/>
                <a:latin typeface="Arial" charset="0"/>
                <a:ea typeface="+mn-ea"/>
                <a:cs typeface="+mn-cs"/>
              </a:rPr>
              <a:t>).</a:t>
            </a:r>
          </a:p>
          <a:p>
            <a:r>
              <a:rPr lang="et-EE" sz="1200" kern="1200" dirty="0" smtClean="0">
                <a:solidFill>
                  <a:schemeClr val="tx1"/>
                </a:solidFill>
                <a:effectLst/>
                <a:latin typeface="Arial" charset="0"/>
                <a:ea typeface="+mn-ea"/>
                <a:cs typeface="+mn-cs"/>
              </a:rPr>
              <a:t/>
            </a:r>
            <a:br>
              <a:rPr lang="et-EE" sz="1200" kern="1200" dirty="0" smtClean="0">
                <a:solidFill>
                  <a:schemeClr val="tx1"/>
                </a:solidFill>
                <a:effectLst/>
                <a:latin typeface="Arial" charset="0"/>
                <a:ea typeface="+mn-ea"/>
                <a:cs typeface="+mn-cs"/>
              </a:rPr>
            </a:br>
            <a:r>
              <a:rPr lang="et-EE" sz="1200" kern="1200" dirty="0" smtClean="0">
                <a:solidFill>
                  <a:schemeClr val="tx1"/>
                </a:solidFill>
                <a:effectLst/>
                <a:latin typeface="Arial" charset="0"/>
                <a:ea typeface="+mn-ea"/>
                <a:cs typeface="+mn-cs"/>
              </a:rPr>
              <a:t>Tänapäeval on levinud veebipõhised elektronposti kliendid, kuid ärikasutuses kasutatakse peamiselt erinevaid rakendusprogramme. Levinumad elektronposti kliendid on: </a:t>
            </a:r>
          </a:p>
          <a:p>
            <a:r>
              <a:rPr lang="et-EE" sz="1200" kern="1200" dirty="0" smtClean="0">
                <a:solidFill>
                  <a:schemeClr val="tx1"/>
                </a:solidFill>
                <a:effectLst/>
                <a:latin typeface="Arial" charset="0"/>
                <a:ea typeface="+mn-ea"/>
                <a:cs typeface="+mn-cs"/>
              </a:rPr>
              <a:t>Mozilla Thunderbird</a:t>
            </a:r>
          </a:p>
          <a:p>
            <a:r>
              <a:rPr lang="et-EE" sz="1200" kern="1200" dirty="0" smtClean="0">
                <a:solidFill>
                  <a:schemeClr val="tx1"/>
                </a:solidFill>
                <a:effectLst/>
                <a:latin typeface="Arial" charset="0"/>
                <a:ea typeface="+mn-ea"/>
                <a:cs typeface="+mn-cs"/>
              </a:rPr>
              <a:t>Microsoft Office Outlook</a:t>
            </a:r>
          </a:p>
          <a:p>
            <a:r>
              <a:rPr lang="et-EE" sz="1200" kern="1200" dirty="0" smtClean="0">
                <a:solidFill>
                  <a:schemeClr val="tx1"/>
                </a:solidFill>
                <a:effectLst/>
                <a:latin typeface="Arial" charset="0"/>
                <a:ea typeface="+mn-ea"/>
                <a:cs typeface="+mn-cs"/>
              </a:rPr>
              <a:t>Outlook Express</a:t>
            </a:r>
          </a:p>
          <a:p>
            <a:r>
              <a:rPr lang="et-EE" sz="1200" kern="1200" dirty="0" smtClean="0">
                <a:solidFill>
                  <a:schemeClr val="tx1"/>
                </a:solidFill>
                <a:effectLst/>
                <a:latin typeface="Arial" charset="0"/>
                <a:ea typeface="+mn-ea"/>
                <a:cs typeface="+mn-cs"/>
              </a:rPr>
              <a:t>Windows Mail</a:t>
            </a:r>
          </a:p>
          <a:p>
            <a:r>
              <a:rPr lang="et-EE" sz="1200" kern="1200" dirty="0" smtClean="0">
                <a:solidFill>
                  <a:schemeClr val="tx1"/>
                </a:solidFill>
                <a:effectLst/>
                <a:latin typeface="Arial" charset="0"/>
                <a:ea typeface="+mn-ea"/>
                <a:cs typeface="+mn-cs"/>
              </a:rPr>
              <a:t>Lotus Notes</a:t>
            </a:r>
          </a:p>
          <a:p>
            <a:r>
              <a:rPr lang="et-EE" sz="1200" kern="1200" dirty="0" smtClean="0">
                <a:solidFill>
                  <a:schemeClr val="tx1"/>
                </a:solidFill>
                <a:effectLst/>
                <a:latin typeface="Arial" charset="0"/>
                <a:ea typeface="+mn-ea"/>
                <a:cs typeface="+mn-cs"/>
              </a:rPr>
              <a:t>Eelmainitud rakendusprogrammid sisaldavad lisaks e-kirjade kliendile tihti ka muud fuktsionaalsus, näiteks uudistegruppide klienti, kontaktihaldurit, grupitöövahendeid jne.</a:t>
            </a:r>
          </a:p>
          <a:p>
            <a:r>
              <a:rPr lang="et-EE" sz="1200" kern="1200" dirty="0" smtClean="0">
                <a:solidFill>
                  <a:schemeClr val="tx1"/>
                </a:solidFill>
                <a:effectLst/>
                <a:latin typeface="Arial" charset="0"/>
                <a:ea typeface="+mn-ea"/>
                <a:cs typeface="+mn-cs"/>
              </a:rPr>
              <a:t>Elektronposti kliendi põhiülesanne on vahendada elektronkirju (e-kirju) e-kirjade serveri ja kasutajavahel</a:t>
            </a:r>
          </a:p>
          <a:p>
            <a:r>
              <a:rPr lang="et-EE" sz="1200" kern="1200" dirty="0" smtClean="0">
                <a:solidFill>
                  <a:schemeClr val="tx1"/>
                </a:solidFill>
                <a:effectLst/>
                <a:latin typeface="Arial" charset="0"/>
                <a:ea typeface="+mn-ea"/>
                <a:cs typeface="+mn-cs"/>
              </a:rPr>
              <a:t>Selleks, et e-kirjad jõuaksid ühest arvutist teise kasutatakse e-kirjade servereid. E-kirjade serveriks nimetatakse arvutit, kus töötab e-kirjade transportimiseks vajalik tarkvara (ehk SMTP server).</a:t>
            </a:r>
          </a:p>
          <a:p>
            <a:r>
              <a:rPr lang="et-EE" sz="1200" kern="1200" dirty="0" smtClean="0">
                <a:solidFill>
                  <a:schemeClr val="tx1"/>
                </a:solidFill>
                <a:effectLst/>
                <a:latin typeface="Arial" charset="0"/>
                <a:ea typeface="+mn-ea"/>
                <a:cs typeface="+mn-cs"/>
              </a:rPr>
              <a:t>Elektronposti serveri põhiülesanne on transportida elektronposti kirju erinevate arvutite vahel</a:t>
            </a:r>
          </a:p>
          <a:p>
            <a:r>
              <a:rPr lang="et-EE" sz="1200" kern="1200" dirty="0" smtClean="0">
                <a:solidFill>
                  <a:schemeClr val="tx1"/>
                </a:solidFill>
                <a:effectLst/>
                <a:latin typeface="Arial" charset="0"/>
                <a:ea typeface="+mn-ea"/>
                <a:cs typeface="+mn-cs"/>
              </a:rPr>
              <a:t>Domeeni elektronposti kirjade edastamise eest vastutavate serverite kirjeldamiseks on DNS süsteemis kasutusel eraldi kirje (MX kirje).</a:t>
            </a:r>
          </a:p>
          <a:p>
            <a:r>
              <a:rPr lang="et-EE" sz="1200" kern="1200" dirty="0" smtClean="0">
                <a:solidFill>
                  <a:schemeClr val="tx1"/>
                </a:solidFill>
                <a:effectLst/>
                <a:latin typeface="Arial" charset="0"/>
                <a:ea typeface="+mn-ea"/>
                <a:cs typeface="+mn-cs"/>
              </a:rPr>
              <a:t>Selliseid servereid, kus lisaks SMTP serverile töötab veel mõni muu rakendus või server, mis võimaldab kasutajal e-kirju (näiteks veebirakenduse abil) lugeda ja kirjutada nimetatakse elektronposti lüüsideks</a:t>
            </a:r>
          </a:p>
          <a:p>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32</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Näita kuidas ühenduda</a:t>
            </a:r>
            <a:r>
              <a:rPr lang="et-EE" sz="1200" kern="1200" baseline="0" dirty="0" smtClean="0">
                <a:solidFill>
                  <a:schemeClr val="tx1"/>
                </a:solidFill>
                <a:effectLst/>
                <a:latin typeface="Arial" charset="0"/>
                <a:ea typeface="+mn-ea"/>
                <a:cs typeface="+mn-cs"/>
              </a:rPr>
              <a:t> mailiserveriga telneti abil</a:t>
            </a: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33</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mn-ea"/>
                <a:cs typeface="+mn-cs"/>
              </a:rPr>
              <a:t>Authentication;</a:t>
            </a:r>
            <a:endParaRPr lang="et-EE"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Data Transfer;</a:t>
            </a:r>
            <a:endParaRPr lang="et-EE"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Update.</a:t>
            </a:r>
            <a:endParaRPr lang="et-EE"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During the authentication phase, which starts as soon as the TCP connection is established, the client must authenticate with the server by sending username and password. Once the authentication phase is finished, the data transfer phase commences; in this phase the client sends a series of commands to manage the e-mail messages, such as commands to download messages and commands to mark messages for deletion. The data transfer phase is terminated when the client closes the connection; now the server starts the update phase, in this phase the server executes pending commands, such as eliminating messages previously marked for deletion.</a:t>
            </a: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34</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  Each field comprises a field name, followed by column, and the field value. For example the field To and From, specify information for the delivery of the message, and, in particular, they specify the sender and the receiver of the message respectively. The field Subject contains additional information related to the message, such information is used for example by the client to better visualize the message to the user. Finally the message body contains the data for the message coded using the ASCII coding. The two message parts (header and body) are separated by a blank line</a:t>
            </a:r>
            <a:endParaRPr lang="et-EE"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previously specified format is suited to manage ASCII coded messages, but it is not sufficient to send messages with non ASCII character. This is a significant limitation because the format does not allow sending e-mail messages with special characters and does not allow sending messages with multi-media extensions, such as pictures, movies or audio files. The proposed solution to this is MIME. MIME comprises additional fields in the message header, defining rules for coding not ASCII messages. The additional fields for MIME are:   </a:t>
            </a:r>
            <a:endParaRPr lang="et-EE"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MIME-version: identifies the MIME version used;</a:t>
            </a:r>
            <a:endParaRPr lang="et-EE"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Content-Transfer-Encoding: identifies the transfer modalities for the message;</a:t>
            </a:r>
            <a:endParaRPr lang="et-EE"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Content-Type: identifies the type of the message;</a:t>
            </a:r>
            <a:endParaRPr lang="et-EE"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 Two main fields for MIME are the Content-Type and the Content-Encoding-Type. The Content-Type is used by the e-mail client to decide the correct actions to take in order to visualize the message. For example, if the Content-Type of the message is JPEG, the client can start a JPEG visualization routine and correctly visualize the image. The field Content-Transfer-Encoding is used to specify to the client which decoding it needs to use on the message before performing other actions. In fact, even the multi-media extensions must be coded in ASCII with 7 bits in order to bit transmitted with the SMTP protocol. Any message that is not in ASCII format needs to be coded before sending it and decoded when received. One of the most used coding methods is the base64, which transform a message into an ASCII 7 bits format by considering the original data as a binary stream of data. The base64 method processes the data dividing them in groups of 24 bit. Each group is the divided in 4 nits of 6 bits each.  Each 6 bit unit is then coded and sent as an ASCII character. Since ASCII coding requires 7 bits </a:t>
            </a:r>
            <a:r>
              <a:rPr lang="en-GB" sz="1200" kern="1200" dirty="0" smtClean="0">
                <a:solidFill>
                  <a:schemeClr val="tx1"/>
                </a:solidFill>
                <a:effectLst/>
                <a:latin typeface="Arial" charset="0"/>
                <a:ea typeface="+mn-ea"/>
                <a:cs typeface="+mn-cs"/>
              </a:rPr>
              <a:t>Joint Photographic Experts Group,  the name of the organization that developed the format.</a:t>
            </a:r>
            <a:endParaRPr lang="et-EE" sz="1200" kern="1200" dirty="0" smtClean="0">
              <a:solidFill>
                <a:schemeClr val="tx1"/>
              </a:solidFill>
              <a:effectLst/>
              <a:latin typeface="Arial" charset="0"/>
              <a:ea typeface="+mn-ea"/>
              <a:cs typeface="+mn-cs"/>
            </a:endParaRPr>
          </a:p>
          <a:p>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35</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Teada tähtsamate multimeedia vahendite mõju võrgus</a:t>
            </a:r>
          </a:p>
          <a:p>
            <a:r>
              <a:rPr lang="et-EE" sz="1200" kern="1200" dirty="0" smtClean="0">
                <a:solidFill>
                  <a:schemeClr val="tx1"/>
                </a:solidFill>
                <a:effectLst/>
                <a:latin typeface="Arial" charset="0"/>
                <a:ea typeface="+mn-ea"/>
                <a:cs typeface="+mn-cs"/>
              </a:rPr>
              <a:t>Teada põhiliste multimeediumrakenduste ressursivajadused</a:t>
            </a:r>
          </a:p>
          <a:p>
            <a:r>
              <a:rPr lang="et-EE" sz="1200" kern="1200" dirty="0" smtClean="0">
                <a:solidFill>
                  <a:schemeClr val="tx1"/>
                </a:solidFill>
                <a:effectLst/>
                <a:latin typeface="Arial" charset="0"/>
                <a:ea typeface="+mn-ea"/>
                <a:cs typeface="+mn-cs"/>
              </a:rPr>
              <a:t>Kirjeldada multimeediumrakenduse hostina toimiva serverisüsteemi karakteristikud</a:t>
            </a:r>
          </a:p>
          <a:p>
            <a:endParaRPr lang="et-EE" sz="1200" kern="1200" dirty="0" smtClean="0">
              <a:solidFill>
                <a:schemeClr val="tx1"/>
              </a:solidFill>
              <a:effectLst/>
              <a:latin typeface="Arial" charset="0"/>
              <a:ea typeface="+mn-ea"/>
              <a:cs typeface="+mn-cs"/>
            </a:endParaRPr>
          </a:p>
          <a:p>
            <a:r>
              <a:rPr lang="et-EE" sz="1200" kern="1200" dirty="0" smtClean="0">
                <a:solidFill>
                  <a:schemeClr val="tx1"/>
                </a:solidFill>
                <a:effectLst/>
                <a:latin typeface="Arial" charset="0"/>
                <a:ea typeface="+mn-ea"/>
                <a:cs typeface="+mn-cs"/>
              </a:rPr>
              <a:t>Nagu näidetest näha, on multimeediumipõhise võrgurakenduse või –teenuse kasutamiseks vajalik enamasti kiire lairiba püsiühendus. Kui kasutaja kasutab püsiühendust muuhulgas ka digitaaltelevisiooni või –raadio teenuse tarbimiseks, siis võib vastava seadmestiku lahtiühendamine (ehk nende teenuste mittetarbimine) tõsta püsiühenduse kasutatavat läbilaskevõimet teatud juhtudel kuni neli korda.</a:t>
            </a:r>
          </a:p>
          <a:p>
            <a:r>
              <a:rPr lang="et-EE" sz="1200" kern="1200" dirty="0" smtClean="0">
                <a:solidFill>
                  <a:schemeClr val="tx1"/>
                </a:solidFill>
                <a:effectLst/>
                <a:latin typeface="Arial" charset="0"/>
                <a:ea typeface="+mn-ea"/>
                <a:cs typeface="+mn-cs"/>
              </a:rPr>
              <a:t>Multimeediumipõhiste teenuste ja rakenduste pakkumiseks vajalikul serverisüsteemil on esmatähtis võrguadapteri ja kõvaketaste läbilaskevõime. Kitsaskohaks kipuvad tänapäeval jääma tihti just kõvaketaste karakteristikud. Vajaliku ressursi tagamiseks on kasutusel enamasti kiired ning suure vahemäluga kõvakettad, millede peale on ehitatud RAID massiiv. Kuna pöördumisi sellise serveri ketaste poole on tavapärasest rohkem, siis kriitiliseks võib kujuneda ka ketaste tõrkekindlus ning reeglina tuleb arvestada ketaste tavapärasest lühema ekspluatatsioonieaga.</a:t>
            </a:r>
          </a:p>
          <a:p>
            <a:r>
              <a:rPr lang="et-EE" sz="1200" kern="1200" dirty="0" smtClean="0">
                <a:solidFill>
                  <a:schemeClr val="tx1"/>
                </a:solidFill>
                <a:effectLst/>
                <a:latin typeface="Arial" charset="0"/>
                <a:ea typeface="+mn-ea"/>
                <a:cs typeface="+mn-cs"/>
              </a:rPr>
              <a:t>Kui tegemist on multimeediumipõhise voo edastamisega, siis on nõutav ka tavapärasest suurem protsessori jõudlus ning mälu hulk. </a:t>
            </a:r>
          </a:p>
          <a:p>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36</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Teada tähtsamate multimeedia vahendite mõju võrgus</a:t>
            </a:r>
          </a:p>
          <a:p>
            <a:r>
              <a:rPr lang="et-EE" sz="1200" kern="1200" dirty="0" smtClean="0">
                <a:solidFill>
                  <a:schemeClr val="tx1"/>
                </a:solidFill>
                <a:effectLst/>
                <a:latin typeface="Arial" charset="0"/>
                <a:ea typeface="+mn-ea"/>
                <a:cs typeface="+mn-cs"/>
              </a:rPr>
              <a:t>Teada põhiliste multimeediumrakenduste ressursivajadused</a:t>
            </a:r>
          </a:p>
          <a:p>
            <a:r>
              <a:rPr lang="et-EE" sz="1200" kern="1200" dirty="0" smtClean="0">
                <a:solidFill>
                  <a:schemeClr val="tx1"/>
                </a:solidFill>
                <a:effectLst/>
                <a:latin typeface="Arial" charset="0"/>
                <a:ea typeface="+mn-ea"/>
                <a:cs typeface="+mn-cs"/>
              </a:rPr>
              <a:t>Kirjeldada multimeediumrakenduse hostina toimiva serverisüsteemi karakteristikud</a:t>
            </a:r>
          </a:p>
          <a:p>
            <a:endParaRPr lang="et-EE" sz="1200" kern="1200" dirty="0" smtClean="0">
              <a:solidFill>
                <a:schemeClr val="tx1"/>
              </a:solidFill>
              <a:effectLst/>
              <a:latin typeface="Arial" charset="0"/>
              <a:ea typeface="+mn-ea"/>
              <a:cs typeface="+mn-cs"/>
            </a:endParaRPr>
          </a:p>
          <a:p>
            <a:r>
              <a:rPr lang="et-EE" sz="1200" kern="1200" dirty="0" smtClean="0">
                <a:solidFill>
                  <a:schemeClr val="tx1"/>
                </a:solidFill>
                <a:effectLst/>
                <a:latin typeface="Arial" charset="0"/>
                <a:ea typeface="+mn-ea"/>
                <a:cs typeface="+mn-cs"/>
              </a:rPr>
              <a:t>Nagu näidetest näha, on multimeediumipõhise võrgurakenduse või –teenuse kasutamiseks vajalik enamasti kiire lairiba püsiühendus. Kui kasutaja kasutab püsiühendust muuhulgas ka digitaaltelevisiooni või –raadio teenuse tarbimiseks, siis võib vastava seadmestiku lahtiühendamine (ehk nende teenuste mittetarbimine) tõsta püsiühenduse kasutatavat läbilaskevõimet teatud juhtudel kuni neli korda.</a:t>
            </a:r>
          </a:p>
          <a:p>
            <a:r>
              <a:rPr lang="et-EE" sz="1200" kern="1200" dirty="0" smtClean="0">
                <a:solidFill>
                  <a:schemeClr val="tx1"/>
                </a:solidFill>
                <a:effectLst/>
                <a:latin typeface="Arial" charset="0"/>
                <a:ea typeface="+mn-ea"/>
                <a:cs typeface="+mn-cs"/>
              </a:rPr>
              <a:t>Multimeediumipõhiste teenuste ja rakenduste pakkumiseks vajalikul serverisüsteemil on esmatähtis võrguadapteri ja kõvaketaste läbilaskevõime. Kitsaskohaks kipuvad tänapäeval jääma tihti just kõvaketaste karakteristikud. Vajaliku ressursi tagamiseks on kasutusel enamasti kiired ning suure vahemäluga kõvakettad, millede peale on ehitatud RAID massiiv. Kuna pöördumisi sellise serveri ketaste poole on tavapärasest rohkem, siis kriitiliseks võib kujuneda ka ketaste tõrkekindlus ning reeglina tuleb arvestada ketaste tavapärasest lühema ekspluatatsioonieaga.</a:t>
            </a:r>
          </a:p>
          <a:p>
            <a:r>
              <a:rPr lang="et-EE" sz="1200" kern="1200" dirty="0" smtClean="0">
                <a:solidFill>
                  <a:schemeClr val="tx1"/>
                </a:solidFill>
                <a:effectLst/>
                <a:latin typeface="Arial" charset="0"/>
                <a:ea typeface="+mn-ea"/>
                <a:cs typeface="+mn-cs"/>
              </a:rPr>
              <a:t>Kui tegemist on multimeediumipõhise voo edastamisega, siis on nõutav ka tavapärasest suurem protsessori jõudlus ning mälu hulk. </a:t>
            </a:r>
          </a:p>
          <a:p>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37</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TCP – kadunud</a:t>
            </a:r>
            <a:r>
              <a:rPr lang="et-EE" sz="1200" kern="1200" baseline="0" dirty="0" smtClean="0">
                <a:solidFill>
                  <a:schemeClr val="tx1"/>
                </a:solidFill>
                <a:effectLst/>
                <a:latin typeface="Arial" charset="0"/>
                <a:ea typeface="+mn-ea"/>
                <a:cs typeface="+mn-cs"/>
              </a:rPr>
              <a:t> paketid saadetakse uuesti, paketid korrastatakse vastuvõtu poolel, aeglasem ülekanne ja viivitused</a:t>
            </a:r>
            <a:endParaRPr lang="et-EE" sz="1200" kern="1200" dirty="0" smtClean="0">
              <a:solidFill>
                <a:schemeClr val="tx1"/>
              </a:solidFill>
              <a:effectLst/>
              <a:latin typeface="Arial" charset="0"/>
              <a:ea typeface="+mn-ea"/>
              <a:cs typeface="+mn-cs"/>
            </a:endParaRPr>
          </a:p>
          <a:p>
            <a:r>
              <a:rPr lang="et-EE" sz="1200" kern="1200" dirty="0" smtClean="0">
                <a:solidFill>
                  <a:schemeClr val="tx1"/>
                </a:solidFill>
                <a:effectLst/>
                <a:latin typeface="Arial" charset="0"/>
                <a:ea typeface="+mn-ea"/>
                <a:cs typeface="+mn-cs"/>
              </a:rPr>
              <a:t>Referring to audio/video streaming applications, a very common technique is to delay the play out time instant of the received data using a buffering mechanism in order to redress packets jitter masking the delays variability to the user. Play out time choosing must strike a balance between contents usability and the reasonable quality of the same ones.</a:t>
            </a:r>
          </a:p>
          <a:p>
            <a:r>
              <a:rPr lang="et-EE" sz="1200" kern="1200" dirty="0" smtClean="0">
                <a:solidFill>
                  <a:schemeClr val="tx1"/>
                </a:solidFill>
                <a:effectLst/>
                <a:latin typeface="Arial" charset="0"/>
                <a:ea typeface="+mn-ea"/>
                <a:cs typeface="+mn-cs"/>
              </a:rPr>
              <a:t>Others techniques that also refer to the end-to-end approach are:</a:t>
            </a:r>
          </a:p>
          <a:p>
            <a:pPr lvl="0"/>
            <a:r>
              <a:rPr lang="et-EE" sz="1200" kern="1200" dirty="0" smtClean="0">
                <a:solidFill>
                  <a:schemeClr val="tx1"/>
                </a:solidFill>
                <a:effectLst/>
                <a:latin typeface="Arial" charset="0"/>
                <a:ea typeface="+mn-ea"/>
                <a:cs typeface="+mn-cs"/>
              </a:rPr>
              <a:t>to adapt dynamically the contents quality (compression level) to the available bandwidth;</a:t>
            </a:r>
          </a:p>
          <a:p>
            <a:pPr lvl="0"/>
            <a:r>
              <a:rPr lang="et-EE" sz="1200" kern="1200" dirty="0" smtClean="0">
                <a:solidFill>
                  <a:schemeClr val="tx1"/>
                </a:solidFill>
                <a:effectLst/>
                <a:latin typeface="Arial" charset="0"/>
                <a:ea typeface="+mn-ea"/>
                <a:cs typeface="+mn-cs"/>
              </a:rPr>
              <a:t>to provide a real time interactive control about contents play out using an out-of-band signalling; if  signalling would be transmitted along data over the same channel (in-band signalling) we not would really obtain an interactive and efficient control. </a:t>
            </a:r>
          </a:p>
          <a:p>
            <a:pPr lvl="0"/>
            <a:r>
              <a:rPr lang="et-EE" sz="1200" kern="1200" dirty="0" smtClean="0">
                <a:solidFill>
                  <a:schemeClr val="tx1"/>
                </a:solidFill>
                <a:effectLst/>
                <a:latin typeface="Arial" charset="0"/>
                <a:ea typeface="+mn-ea"/>
                <a:cs typeface="+mn-cs"/>
              </a:rPr>
              <a:t>to use intermediate application level protocols that implement in standard mode some of the above described techniques (e.g. RTP / RTCP,  RTSP );</a:t>
            </a:r>
          </a:p>
          <a:p>
            <a:r>
              <a:rPr lang="et-EE" sz="1200" kern="1200" dirty="0" smtClean="0">
                <a:solidFill>
                  <a:schemeClr val="tx1"/>
                </a:solidFill>
                <a:effectLst/>
                <a:latin typeface="Arial" charset="0"/>
                <a:ea typeface="+mn-ea"/>
                <a:cs typeface="+mn-cs"/>
              </a:rPr>
              <a:t>to add controlled redundancy on transported data units eventually distributing it using interleaving mechanisms in order to decrease packets loss due to both network and transport services unreliability (e.g. UDP/IP). This approach generally decreases the burst errors probability</a:t>
            </a: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38</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Teada tähtsamate multimeedia vahendite mõju võrgus</a:t>
            </a:r>
          </a:p>
          <a:p>
            <a:r>
              <a:rPr lang="et-EE" sz="1200" kern="1200" dirty="0" smtClean="0">
                <a:solidFill>
                  <a:schemeClr val="tx1"/>
                </a:solidFill>
                <a:effectLst/>
                <a:latin typeface="Arial" charset="0"/>
                <a:ea typeface="+mn-ea"/>
                <a:cs typeface="+mn-cs"/>
              </a:rPr>
              <a:t>Teada põhiliste multimeediumrakenduste ressursivajadused</a:t>
            </a:r>
          </a:p>
          <a:p>
            <a:r>
              <a:rPr lang="et-EE" sz="1200" kern="1200" dirty="0" smtClean="0">
                <a:solidFill>
                  <a:schemeClr val="tx1"/>
                </a:solidFill>
                <a:effectLst/>
                <a:latin typeface="Arial" charset="0"/>
                <a:ea typeface="+mn-ea"/>
                <a:cs typeface="+mn-cs"/>
              </a:rPr>
              <a:t>Kirjeldada multimeediumrakenduse hostina toimiva serverisüsteemi karakteristikud</a:t>
            </a:r>
          </a:p>
          <a:p>
            <a:endParaRPr lang="et-EE" sz="1200" kern="1200" dirty="0" smtClean="0">
              <a:solidFill>
                <a:schemeClr val="tx1"/>
              </a:solidFill>
              <a:effectLst/>
              <a:latin typeface="Arial" charset="0"/>
              <a:ea typeface="+mn-ea"/>
              <a:cs typeface="+mn-cs"/>
            </a:endParaRPr>
          </a:p>
          <a:p>
            <a:r>
              <a:rPr lang="et-EE" sz="1200" kern="1200" dirty="0" smtClean="0">
                <a:solidFill>
                  <a:schemeClr val="tx1"/>
                </a:solidFill>
                <a:effectLst/>
                <a:latin typeface="Arial" charset="0"/>
                <a:ea typeface="+mn-ea"/>
                <a:cs typeface="+mn-cs"/>
              </a:rPr>
              <a:t>Nagu näidetest näha, on multimeediumipõhise võrgurakenduse või –teenuse kasutamiseks vajalik enamasti kiire lairiba püsiühendus. Kui kasutaja kasutab püsiühendust muuhulgas ka digitaaltelevisiooni või –raadio teenuse tarbimiseks, siis võib vastava seadmestiku lahtiühendamine (ehk nende teenuste mittetarbimine) tõsta püsiühenduse kasutatavat läbilaskevõimet teatud juhtudel kuni neli korda.</a:t>
            </a:r>
          </a:p>
          <a:p>
            <a:r>
              <a:rPr lang="et-EE" sz="1200" kern="1200" dirty="0" smtClean="0">
                <a:solidFill>
                  <a:schemeClr val="tx1"/>
                </a:solidFill>
                <a:effectLst/>
                <a:latin typeface="Arial" charset="0"/>
                <a:ea typeface="+mn-ea"/>
                <a:cs typeface="+mn-cs"/>
              </a:rPr>
              <a:t>Multimeediumipõhiste teenuste ja rakenduste pakkumiseks vajalikul serverisüsteemil on esmatähtis võrguadapteri ja kõvaketaste läbilaskevõime. Kitsaskohaks kipuvad tänapäeval jääma tihti just kõvaketaste karakteristikud. Vajaliku ressursi tagamiseks on kasutusel enamasti kiired ning suure vahemäluga kõvakettad, millede peale on ehitatud RAID massiiv. Kuna pöördumisi sellise serveri ketaste poole on tavapärasest rohkem, siis kriitiliseks võib kujuneda ka ketaste tõrkekindlus ning reeglina tuleb arvestada ketaste tavapärasest lühema ekspluatatsioonieaga.</a:t>
            </a:r>
          </a:p>
          <a:p>
            <a:r>
              <a:rPr lang="et-EE" sz="1200" kern="1200" smtClean="0">
                <a:solidFill>
                  <a:schemeClr val="tx1"/>
                </a:solidFill>
                <a:effectLst/>
                <a:latin typeface="Arial" charset="0"/>
                <a:ea typeface="+mn-ea"/>
                <a:cs typeface="+mn-cs"/>
              </a:rPr>
              <a:t>Kui tegemist on multimeediumipõhise voo edastamisega, siis on nõutav ka tavapärasest suurem protsessori jõudlus ning mälu hulk. </a:t>
            </a:r>
          </a:p>
          <a:p>
            <a:endParaRPr lang="et-EE" sz="1200" kern="120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39</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Nuuskimine (</a:t>
            </a:r>
            <a:r>
              <a:rPr lang="et-EE" sz="1200" i="1" kern="1200" dirty="0" smtClean="0">
                <a:solidFill>
                  <a:schemeClr val="tx1"/>
                </a:solidFill>
                <a:effectLst/>
                <a:latin typeface="Arial" charset="0"/>
                <a:ea typeface="+mn-ea"/>
                <a:cs typeface="+mn-cs"/>
              </a:rPr>
              <a:t>ik sniffing</a:t>
            </a:r>
            <a:r>
              <a:rPr lang="et-EE" sz="1200" kern="1200" dirty="0" smtClean="0">
                <a:solidFill>
                  <a:schemeClr val="tx1"/>
                </a:solidFill>
                <a:effectLst/>
                <a:latin typeface="Arial" charset="0"/>
                <a:ea typeface="+mn-ea"/>
                <a:cs typeface="+mn-cs"/>
              </a:rPr>
              <a:t>) on tegevus, kus kasutaja teadmata jälgtakse tema arvuti poolt saadetud ja vastuvõetud pakette. Nii on saada teada erinevaid privaatseid andmeid (kasutajanimed, paroolid, isikuandmed jne). Selliselt on võimalik saada volitamata ligipääs erinevatele võrguteenustele ja võrgusüsteemidele.</a:t>
            </a:r>
          </a:p>
          <a:p>
            <a:r>
              <a:rPr lang="et-EE" sz="1200" kern="1200" dirty="0" smtClean="0">
                <a:solidFill>
                  <a:schemeClr val="tx1"/>
                </a:solidFill>
                <a:effectLst/>
                <a:latin typeface="Arial" charset="0"/>
                <a:ea typeface="+mn-ea"/>
                <a:cs typeface="+mn-cs"/>
              </a:rPr>
              <a:t>Samuti on võimalik nuuskimist kasutada kasutaja võrgukasutuse harjumuste jälgimiseks, mida siis hiljem on võimalik omakorda kasutada erinevatel eesmärkidel kasutada (näiteks vastavalt kasutaja harjumustele reklaami kuvamine jne). Selliselt saab rikutud üks peamisi turvalisuse kriteeriume: konfidentsiaalsus (</a:t>
            </a:r>
            <a:r>
              <a:rPr lang="et-EE" sz="1200" i="1" kern="1200" dirty="0" smtClean="0">
                <a:solidFill>
                  <a:schemeClr val="tx1"/>
                </a:solidFill>
                <a:effectLst/>
                <a:latin typeface="Arial" charset="0"/>
                <a:ea typeface="+mn-ea"/>
                <a:cs typeface="+mn-cs"/>
              </a:rPr>
              <a:t>ik confidentiality) </a:t>
            </a:r>
            <a:r>
              <a:rPr lang="et-EE" sz="1200" kern="1200" dirty="0" smtClean="0">
                <a:solidFill>
                  <a:schemeClr val="tx1"/>
                </a:solidFill>
                <a:effectLst/>
                <a:latin typeface="Arial" charset="0"/>
                <a:ea typeface="+mn-ea"/>
                <a:cs typeface="+mn-cs"/>
              </a:rPr>
              <a:t>ehk nõue, et andmed peavad olema kättesaadavad vaid volitatud kasutajatele. Tundes kasutaja võrgukasutus harjumusi on olulisemalt lihtsam kasutajat ka petta. </a:t>
            </a:r>
          </a:p>
          <a:p>
            <a:r>
              <a:rPr lang="et-EE" sz="1200" kern="1200" dirty="0" smtClean="0">
                <a:solidFill>
                  <a:schemeClr val="tx1"/>
                </a:solidFill>
                <a:effectLst/>
                <a:latin typeface="Arial" charset="0"/>
                <a:ea typeface="+mn-ea"/>
                <a:cs typeface="+mn-cs"/>
              </a:rPr>
              <a:t>Petmise (</a:t>
            </a:r>
            <a:r>
              <a:rPr lang="et-EE" sz="1200" i="1" kern="1200" dirty="0" smtClean="0">
                <a:solidFill>
                  <a:schemeClr val="tx1"/>
                </a:solidFill>
                <a:effectLst/>
                <a:latin typeface="Arial" charset="0"/>
                <a:ea typeface="+mn-ea"/>
                <a:cs typeface="+mn-cs"/>
              </a:rPr>
              <a:t>ik phishing</a:t>
            </a:r>
            <a:r>
              <a:rPr lang="et-EE" sz="1200" kern="1200" dirty="0" smtClean="0">
                <a:solidFill>
                  <a:schemeClr val="tx1"/>
                </a:solidFill>
                <a:effectLst/>
                <a:latin typeface="Arial" charset="0"/>
                <a:ea typeface="+mn-ea"/>
                <a:cs typeface="+mn-cs"/>
              </a:rPr>
              <a:t>) all mõistetakse tegevust, kus kasutaja suunatakse veebileheküljele, mis sarnaneb mõnele tuntud leheküljele, kuid tegelikkuses on mõeldud hoopis kasutajalt erinevate andmete (paroolid, krediitkaardi numbrid jne) andmete väljapetmiseks.</a:t>
            </a:r>
          </a:p>
          <a:p>
            <a:r>
              <a:rPr lang="et-EE" sz="1200" kern="1200" dirty="0" smtClean="0">
                <a:solidFill>
                  <a:schemeClr val="tx1"/>
                </a:solidFill>
                <a:effectLst/>
                <a:latin typeface="Arial" charset="0"/>
                <a:ea typeface="+mn-ea"/>
                <a:cs typeface="+mn-cs"/>
              </a:rPr>
              <a:t>Väga levinud on pettus, kus kasutajale saadetakse näiteks e-kiri, kus palutakse serveririkke vms põhjusel minna oma e-panga koduleheküljele ning sisestada koodikaardi paroolid või muud salasõnad. Kirjas sisalduv link suunab aga hoopis petturite koostatud leheküljele, mis kujunduselt sarnaneb küll mõne tuntud e-pangaga, kuid tegelikult on mõeldud hoopis väljapetetud andmete kogumiseks. </a:t>
            </a:r>
          </a:p>
          <a:p>
            <a:r>
              <a:rPr lang="et-EE" sz="1200" kern="1200" dirty="0" smtClean="0">
                <a:solidFill>
                  <a:schemeClr val="tx1"/>
                </a:solidFill>
                <a:effectLst/>
                <a:latin typeface="Arial" charset="0"/>
                <a:ea typeface="+mn-ea"/>
                <a:cs typeface="+mn-cs"/>
              </a:rPr>
              <a:t>Tüssamise (</a:t>
            </a:r>
            <a:r>
              <a:rPr lang="et-EE" sz="1200" i="1" kern="1200" dirty="0" smtClean="0">
                <a:solidFill>
                  <a:schemeClr val="tx1"/>
                </a:solidFill>
                <a:effectLst/>
                <a:latin typeface="Arial" charset="0"/>
                <a:ea typeface="+mn-ea"/>
                <a:cs typeface="+mn-cs"/>
              </a:rPr>
              <a:t>ik spoofing</a:t>
            </a:r>
            <a:r>
              <a:rPr lang="et-EE" sz="1200" kern="1200" dirty="0" smtClean="0">
                <a:solidFill>
                  <a:schemeClr val="tx1"/>
                </a:solidFill>
                <a:effectLst/>
                <a:latin typeface="Arial" charset="0"/>
                <a:ea typeface="+mn-ea"/>
                <a:cs typeface="+mn-cs"/>
              </a:rPr>
              <a:t>) all mõistetakse tegevust, kus võltsitakse võrguidentiteeti. Enamasti toimub see IP või MAC jne aadressi vahetamise teel. Nii saab tüssaja vastu võtta pakette, mis ei ole tegelikult talle saadetud. Lisaks eelmainitule kuulub tüssamise alla ka olukord, kus saadetakse võõrast aadressi kasutades e-kirju.</a:t>
            </a:r>
          </a:p>
          <a:p>
            <a:r>
              <a:rPr lang="et-EE" sz="1200" kern="1200" dirty="0" smtClean="0">
                <a:solidFill>
                  <a:schemeClr val="tx1"/>
                </a:solidFill>
                <a:effectLst/>
                <a:latin typeface="Arial" charset="0"/>
                <a:ea typeface="+mn-ea"/>
                <a:cs typeface="+mn-cs"/>
              </a:rPr>
              <a:t>Võõrast e-maili kasutades e-kirjade saatmine on tehniliselt kõige lihtsam tüssamine, sest e-kirjade saatmisel ei kontrollita kasutaja identiteeti ning nii on võimalik saata kirju kasutades sisuliselt suvalist e-kirja aadressi. Selline pettus on aga ka väga lihtsalt avastatav, sest kui kirja saaja vastab kirjale, siis vastus saadetakse saatja aadressile. Tüssaja saab küll saata kirju võõrast aadressi kasutades, kuid vastused temani tagasi ei jõua. Samuti on võimalik teha kindlaks võltsitud e-kirja tegelik saatja, kuna e-kiri sisaldab muuhulgas infot kirja saatmisel kasutatud IP aadressi ning läbitud võrgusõlmede kohta.</a:t>
            </a:r>
          </a:p>
          <a:p>
            <a:r>
              <a:rPr lang="et-EE" sz="1200" kern="1200" dirty="0" smtClean="0">
                <a:solidFill>
                  <a:schemeClr val="tx1"/>
                </a:solidFill>
                <a:effectLst/>
                <a:latin typeface="Arial" charset="0"/>
                <a:ea typeface="+mn-ea"/>
                <a:cs typeface="+mn-cs"/>
              </a:rPr>
              <a:t>IP ja MAC aadresside võltsimine on aga märksa keerulisemalt avastatav, sest vastused saadetud pakettidele saabuvad tüssajale. Näiteks on võimalik MAC aadressi võltsides võtta üle võõras IP aadress ning sellisel juhul saadetakse tüssajale ka need võrgupaketid, mis on mõeldud IP aadressi tegelikule kasutajale.</a:t>
            </a:r>
          </a:p>
          <a:p>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360FC085-2064-43E1-96D2-4F1B80D795BF}" type="slidenum">
              <a:rPr lang="et-EE" smtClean="0"/>
              <a:t>4</a:t>
            </a:fld>
            <a:endParaRPr lang="et-EE"/>
          </a:p>
        </p:txBody>
      </p:sp>
    </p:spTree>
    <p:extLst>
      <p:ext uri="{BB962C8B-B14F-4D97-AF65-F5344CB8AC3E}">
        <p14:creationId xmlns:p14="http://schemas.microsoft.com/office/powerpoint/2010/main" val="1534830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360FC085-2064-43E1-96D2-4F1B80D795BF}" type="slidenum">
              <a:rPr lang="et-EE" smtClean="0"/>
              <a:t>40</a:t>
            </a:fld>
            <a:endParaRPr lang="et-EE"/>
          </a:p>
        </p:txBody>
      </p:sp>
    </p:spTree>
    <p:extLst>
      <p:ext uri="{BB962C8B-B14F-4D97-AF65-F5344CB8AC3E}">
        <p14:creationId xmlns:p14="http://schemas.microsoft.com/office/powerpoint/2010/main" val="1534830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designing and evaluating the security of an application can be divided in two main categories: passive intrusions and active intrusions. In the first case, the intruder is able to read messages that flows over the network; in the second case the intruder can also modify, remove or create new messages. In the first case we say that the user is able to do packet sniffing. To do packet sniffing or simply sniffing is fairly easy in many practical applications. </a:t>
            </a:r>
            <a:r>
              <a:rPr lang="et-EE" sz="1200" kern="1200" dirty="0" smtClean="0">
                <a:solidFill>
                  <a:schemeClr val="tx1"/>
                </a:solidFill>
                <a:effectLst/>
                <a:latin typeface="+mn-lt"/>
                <a:ea typeface="+mn-ea"/>
                <a:cs typeface="+mn-cs"/>
              </a:rPr>
              <a:t> A simple way, called spoofing to insert new packets is to generate false IP packets; i.e. IP packets  for which the sender IP address is not the actual sender but the IP address of another users.</a:t>
            </a:r>
          </a:p>
          <a:p>
            <a:endParaRPr lang="et-EE" dirty="0"/>
          </a:p>
        </p:txBody>
      </p:sp>
      <p:sp>
        <p:nvSpPr>
          <p:cNvPr id="4" name="Slide Number Placeholder 3"/>
          <p:cNvSpPr>
            <a:spLocks noGrp="1"/>
          </p:cNvSpPr>
          <p:nvPr>
            <p:ph type="sldNum" sz="quarter" idx="10"/>
          </p:nvPr>
        </p:nvSpPr>
        <p:spPr/>
        <p:txBody>
          <a:bodyPr/>
          <a:lstStyle/>
          <a:p>
            <a:fld id="{360FC085-2064-43E1-96D2-4F1B80D795BF}" type="slidenum">
              <a:rPr lang="et-EE" smtClean="0"/>
              <a:t>5</a:t>
            </a:fld>
            <a:endParaRPr lang="et-EE"/>
          </a:p>
        </p:txBody>
      </p:sp>
    </p:spTree>
    <p:extLst>
      <p:ext uri="{BB962C8B-B14F-4D97-AF65-F5344CB8AC3E}">
        <p14:creationId xmlns:p14="http://schemas.microsoft.com/office/powerpoint/2010/main" val="1534830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A very dangerous way to attack the availability of a service with an active intrusion is to attack a system by flooding it with messages. For example, the initial message to require a TCP connection (usually indicated with SYN) is a message that utilizes the computational resources and memory of the receiver, even in a limited way.  Those messages are usually composed of few bytes and thus with modern data transmission rates an attacker can send millions of TCP requests every second. If this attack is carried out the receiver system will use all its computational power and memory to answer to the malicious TCP requests denying the service that the system usually provide to the users. This attack is particularly dangerous when the messages come contemporary from different attackers to single router that needs to route all the traffic. In this case the system under attack can be completely blocked and the block will propagate to other connected routers, possibly stopping a significant portion of the Internet.</a:t>
            </a:r>
            <a:endParaRPr lang="et-EE" dirty="0"/>
          </a:p>
        </p:txBody>
      </p:sp>
      <p:sp>
        <p:nvSpPr>
          <p:cNvPr id="4" name="Slide Number Placeholder 3"/>
          <p:cNvSpPr>
            <a:spLocks noGrp="1"/>
          </p:cNvSpPr>
          <p:nvPr>
            <p:ph type="sldNum" sz="quarter" idx="10"/>
          </p:nvPr>
        </p:nvSpPr>
        <p:spPr/>
        <p:txBody>
          <a:bodyPr/>
          <a:lstStyle/>
          <a:p>
            <a:fld id="{360FC085-2064-43E1-96D2-4F1B80D795BF}" type="slidenum">
              <a:rPr lang="et-EE" smtClean="0"/>
              <a:t>6</a:t>
            </a:fld>
            <a:endParaRPr lang="et-EE"/>
          </a:p>
        </p:txBody>
      </p:sp>
    </p:spTree>
    <p:extLst>
      <p:ext uri="{BB962C8B-B14F-4D97-AF65-F5344CB8AC3E}">
        <p14:creationId xmlns:p14="http://schemas.microsoft.com/office/powerpoint/2010/main" val="1534830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Computer technology allows trying many possible keys fastly; as an example, a system that has only one million different keys is in every case not suitable. System with 60 billions of keys was suitable twenty years ago but it is not suitable today. Current cryptographic systems use greater number of keys. In particular, one of commonly used system has a number of keys that takes al least 128 bit: in order to estimate the number of possible keys, let us think that the number of machine cycles executed by one billion computers with 3 GHz clock during one thousand years is only one billionth of this number. </a:t>
            </a: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7</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Computer technology allows trying many possible keys fastly; as an example, a system that has only one million different keys is in every case not suitable. System with 60 billions of keys was suitable twenty years ago but it is not suitable today. Current cryptographic systems use greater number of keys. </a:t>
            </a:r>
            <a:r>
              <a:rPr lang="et-EE" sz="1200" kern="1200" smtClean="0">
                <a:solidFill>
                  <a:schemeClr val="tx1"/>
                </a:solidFill>
                <a:effectLst/>
                <a:latin typeface="Arial" charset="0"/>
                <a:ea typeface="+mn-ea"/>
                <a:cs typeface="+mn-cs"/>
              </a:rPr>
              <a:t>In particular, one of commonly used system has a number of keys that takes al least 128 bit: in order to estimate the number of possible keys, let us think that the number of machine cycles executed by one billion computers with 3 GHz clock during one thousand years is only one billionth of this number. </a:t>
            </a: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8</a:t>
            </a:fld>
            <a:endParaRPr lang="en-GB"/>
          </a:p>
        </p:txBody>
      </p:sp>
    </p:spTree>
    <p:extLst>
      <p:ext uri="{BB962C8B-B14F-4D97-AF65-F5344CB8AC3E}">
        <p14:creationId xmlns:p14="http://schemas.microsoft.com/office/powerpoint/2010/main" val="3402848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Arial" charset="0"/>
                <a:ea typeface="+mn-ea"/>
                <a:cs typeface="+mn-cs"/>
              </a:rPr>
              <a:t>Krüpteerimiseks kasutatavad algoritmid võib sisuliselt võib jagada kolme liiki:</a:t>
            </a:r>
          </a:p>
          <a:p>
            <a:r>
              <a:rPr lang="et-EE" sz="1200" kern="1200" dirty="0" smtClean="0">
                <a:solidFill>
                  <a:schemeClr val="tx1"/>
                </a:solidFill>
                <a:effectLst/>
                <a:latin typeface="Arial" charset="0"/>
                <a:ea typeface="+mn-ea"/>
                <a:cs typeface="+mn-cs"/>
              </a:rPr>
              <a:t>Sümmeetrilised algoritmid ehk salajase võtmega algoritmid: sõnumi krüpteerimisel ja dekrüpteerimisel kasutatakse sama võtit, mida teavad ainult sõnumi saatja ja vastuvõtja. Kui võti avastatakse siis on krüpteering kasutu.</a:t>
            </a:r>
          </a:p>
          <a:p>
            <a:r>
              <a:rPr lang="et-EE" sz="1200" kern="1200" dirty="0" smtClean="0">
                <a:solidFill>
                  <a:schemeClr val="tx1"/>
                </a:solidFill>
                <a:effectLst/>
                <a:latin typeface="Arial" charset="0"/>
                <a:ea typeface="+mn-ea"/>
                <a:cs typeface="+mn-cs"/>
              </a:rPr>
              <a:t>Asümmeetrilised ehk avaliku võtmega algoritmid: sõnumi krüpteerimisel kasutatakse võtit, mis on kõigile teada, kuid selle sama võtme abil sõnumi dekrüpteerimine ei ole võimalik ning dekrüpteerimine toimub salajase võtme abil. Võimalik on ka vastupidi: krüpteerimine toimub salajase võtme abil ning dekrüpteerimine avaliku võtit kasutades.</a:t>
            </a:r>
          </a:p>
          <a:p>
            <a:r>
              <a:rPr lang="et-EE" sz="1200" kern="1200" dirty="0" smtClean="0">
                <a:solidFill>
                  <a:schemeClr val="tx1"/>
                </a:solidFill>
                <a:effectLst/>
                <a:latin typeface="Arial" charset="0"/>
                <a:ea typeface="+mn-ea"/>
                <a:cs typeface="+mn-cs"/>
              </a:rPr>
              <a:t>Räsialgoritmid on algoritmid kus sõnumist koostatakse üks kindla pikkusega arv ning sellest kontrollarvust esialgset sõnumit taastada ei ole võimalik. </a:t>
            </a:r>
          </a:p>
          <a:p>
            <a:r>
              <a:rPr lang="et-EE" sz="1200" kern="1200" dirty="0" smtClean="0">
                <a:solidFill>
                  <a:schemeClr val="tx1"/>
                </a:solidFill>
                <a:effectLst/>
                <a:latin typeface="Arial" charset="0"/>
                <a:ea typeface="+mn-ea"/>
                <a:cs typeface="+mn-cs"/>
              </a:rPr>
              <a:t>Salajase võtmega algoritmid on matemaatiliselt lihtsamad ning seetõttu nõuab sõnumite küpteerimine ja deküpteerimine vähem ressursse ning on kiirem. Samas on selliste algoritmide kasutamine keerulisem seetõttu, et salajase võtme edastamiseks saaja ja vastuvõtja vahel tuleb kasutada turvalist kanalit. Tihti on selleks turvaliseks kanaliks võtme edastamine välisel andmekandjal, telefoni abil jne.</a:t>
            </a:r>
            <a:endParaRPr lang="et-EE"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2D44355-BDE4-45C7-9750-CED0B8D6659A}" type="slidenum">
              <a:rPr lang="en-GB" smtClean="0"/>
              <a:pPr/>
              <a:t>9</a:t>
            </a:fld>
            <a:endParaRPr lang="en-GB"/>
          </a:p>
        </p:txBody>
      </p:sp>
    </p:spTree>
    <p:extLst>
      <p:ext uri="{BB962C8B-B14F-4D97-AF65-F5344CB8AC3E}">
        <p14:creationId xmlns:p14="http://schemas.microsoft.com/office/powerpoint/2010/main" val="3402848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t-EE"/>
          </a:p>
        </p:txBody>
      </p:sp>
    </p:spTree>
    <p:extLst>
      <p:ext uri="{BB962C8B-B14F-4D97-AF65-F5344CB8AC3E}">
        <p14:creationId xmlns:p14="http://schemas.microsoft.com/office/powerpoint/2010/main" val="4204288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p14="http://schemas.microsoft.com/office/powerpoint/2010/main" val="3704572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5613" y="908050"/>
            <a:ext cx="2203450" cy="56864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193675" y="908050"/>
            <a:ext cx="6459538" cy="5686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p14="http://schemas.microsoft.com/office/powerpoint/2010/main" val="1360098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3675" y="908050"/>
            <a:ext cx="8815388" cy="668338"/>
          </a:xfrm>
        </p:spPr>
        <p:txBody>
          <a:bodyPr/>
          <a:lstStyle/>
          <a:p>
            <a:r>
              <a:rPr lang="en-US" smtClean="0"/>
              <a:t>Click to edit Master title style</a:t>
            </a:r>
            <a:endParaRPr lang="et-EE"/>
          </a:p>
        </p:txBody>
      </p:sp>
      <p:sp>
        <p:nvSpPr>
          <p:cNvPr id="3" name="Table Placeholder 2"/>
          <p:cNvSpPr>
            <a:spLocks noGrp="1"/>
          </p:cNvSpPr>
          <p:nvPr>
            <p:ph type="tbl" idx="1"/>
          </p:nvPr>
        </p:nvSpPr>
        <p:spPr>
          <a:xfrm>
            <a:off x="1258888" y="2033588"/>
            <a:ext cx="7639050" cy="4560887"/>
          </a:xfrm>
        </p:spPr>
        <p:txBody>
          <a:bodyPr/>
          <a:lstStyle/>
          <a:p>
            <a:endParaRPr lang="et-EE"/>
          </a:p>
        </p:txBody>
      </p:sp>
    </p:spTree>
    <p:extLst>
      <p:ext uri="{BB962C8B-B14F-4D97-AF65-F5344CB8AC3E}">
        <p14:creationId xmlns:p14="http://schemas.microsoft.com/office/powerpoint/2010/main" val="522275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93675" y="908050"/>
            <a:ext cx="8815388" cy="668338"/>
          </a:xfrm>
        </p:spPr>
        <p:txBody>
          <a:bodyPr/>
          <a:lstStyle/>
          <a:p>
            <a:r>
              <a:rPr lang="en-US" smtClean="0"/>
              <a:t>Click to edit Master title style</a:t>
            </a:r>
            <a:endParaRPr lang="et-EE"/>
          </a:p>
        </p:txBody>
      </p:sp>
      <p:sp>
        <p:nvSpPr>
          <p:cNvPr id="3" name="SmartArt Placeholder 2"/>
          <p:cNvSpPr>
            <a:spLocks noGrp="1"/>
          </p:cNvSpPr>
          <p:nvPr>
            <p:ph type="dgm" idx="1"/>
          </p:nvPr>
        </p:nvSpPr>
        <p:spPr>
          <a:xfrm>
            <a:off x="1258888" y="2033588"/>
            <a:ext cx="7639050" cy="4560887"/>
          </a:xfrm>
        </p:spPr>
        <p:txBody>
          <a:bodyPr/>
          <a:lstStyle/>
          <a:p>
            <a:endParaRPr lang="et-EE"/>
          </a:p>
        </p:txBody>
      </p:sp>
    </p:spTree>
    <p:extLst>
      <p:ext uri="{BB962C8B-B14F-4D97-AF65-F5344CB8AC3E}">
        <p14:creationId xmlns:p14="http://schemas.microsoft.com/office/powerpoint/2010/main" val="788056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8002" name="Picture 2" descr="koolitus"/>
          <p:cNvPicPr>
            <a:picLocks noChangeAspect="1" noChangeArrowheads="1"/>
          </p:cNvPicPr>
          <p:nvPr/>
        </p:nvPicPr>
        <p:blipFill>
          <a:blip r:embed="rId2">
            <a:extLst>
              <a:ext uri="{28A0092B-C50C-407E-A947-70E740481C1C}">
                <a14:useLocalDpi xmlns:a14="http://schemas.microsoft.com/office/drawing/2010/main" val="0"/>
              </a:ext>
            </a:extLst>
          </a:blip>
          <a:srcRect l="4904"/>
          <a:stretch>
            <a:fillRect/>
          </a:stretch>
        </p:blipFill>
        <p:spPr bwMode="auto">
          <a:xfrm>
            <a:off x="138113" y="536575"/>
            <a:ext cx="3514725" cy="1331913"/>
          </a:xfrm>
          <a:prstGeom prst="rect">
            <a:avLst/>
          </a:prstGeom>
          <a:noFill/>
          <a:extLst>
            <a:ext uri="{909E8E84-426E-40DD-AFC4-6F175D3DCCD1}">
              <a14:hiddenFill xmlns:a14="http://schemas.microsoft.com/office/drawing/2010/main">
                <a:solidFill>
                  <a:srgbClr val="FFFFFF"/>
                </a:solidFill>
              </a14:hiddenFill>
            </a:ext>
          </a:extLst>
        </p:spPr>
      </p:pic>
      <p:sp>
        <p:nvSpPr>
          <p:cNvPr id="128003" name="Rectangle 3"/>
          <p:cNvSpPr>
            <a:spLocks noChangeArrowheads="1"/>
          </p:cNvSpPr>
          <p:nvPr/>
        </p:nvSpPr>
        <p:spPr bwMode="auto">
          <a:xfrm>
            <a:off x="9525" y="1874838"/>
            <a:ext cx="9139238" cy="443388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sp>
        <p:nvSpPr>
          <p:cNvPr id="128004" name="Rectangle 4"/>
          <p:cNvSpPr>
            <a:spLocks noChangeArrowheads="1"/>
          </p:cNvSpPr>
          <p:nvPr/>
        </p:nvSpPr>
        <p:spPr bwMode="auto">
          <a:xfrm>
            <a:off x="1790700" y="2028825"/>
            <a:ext cx="7216775" cy="4108450"/>
          </a:xfrm>
          <a:prstGeom prst="rect">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t-EE"/>
          </a:p>
        </p:txBody>
      </p:sp>
      <p:sp>
        <p:nvSpPr>
          <p:cNvPr id="128005" name="Rectangle 5"/>
          <p:cNvSpPr>
            <a:spLocks noGrp="1" noChangeArrowheads="1"/>
          </p:cNvSpPr>
          <p:nvPr>
            <p:ph type="ctrTitle"/>
          </p:nvPr>
        </p:nvSpPr>
        <p:spPr bwMode="auto">
          <a:xfrm>
            <a:off x="1998663" y="3068638"/>
            <a:ext cx="6897687" cy="1143000"/>
          </a:xfrm>
          <a:prstGeom prst="rect">
            <a:avLst/>
          </a:prstGeom>
          <a:noFill/>
          <a:effectLst>
            <a:outerShdw dist="127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4000"/>
            </a:lvl1pPr>
          </a:lstStyle>
          <a:p>
            <a:pPr lvl="0"/>
            <a:r>
              <a:rPr lang="en-GB" noProof="0" smtClean="0"/>
              <a:t>Click to edit Master title style</a:t>
            </a:r>
          </a:p>
        </p:txBody>
      </p:sp>
      <p:sp>
        <p:nvSpPr>
          <p:cNvPr id="128006" name="Rectangle 6"/>
          <p:cNvSpPr>
            <a:spLocks noGrp="1" noChangeArrowheads="1"/>
          </p:cNvSpPr>
          <p:nvPr>
            <p:ph type="subTitle" idx="1"/>
          </p:nvPr>
        </p:nvSpPr>
        <p:spPr bwMode="auto">
          <a:xfrm>
            <a:off x="2008188" y="4476750"/>
            <a:ext cx="6894512" cy="10604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nSpc>
                <a:spcPct val="90000"/>
              </a:lnSpc>
              <a:buFontTx/>
              <a:buNone/>
              <a:defRPr sz="1800"/>
            </a:lvl1pPr>
          </a:lstStyle>
          <a:p>
            <a:pPr lvl="0"/>
            <a:r>
              <a:rPr lang="en-GB" noProof="0" smtClean="0"/>
              <a:t>Click to edit Master subtitle style</a:t>
            </a:r>
          </a:p>
        </p:txBody>
      </p:sp>
      <p:sp>
        <p:nvSpPr>
          <p:cNvPr id="128007" name="Rectangle 7"/>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t-EE"/>
          </a:p>
        </p:txBody>
      </p:sp>
      <p:sp>
        <p:nvSpPr>
          <p:cNvPr id="128008" name="Rectangle 8"/>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t-EE"/>
          </a:p>
        </p:txBody>
      </p:sp>
      <p:sp>
        <p:nvSpPr>
          <p:cNvPr id="128009" name="Rectangle 9"/>
          <p:cNvSpPr>
            <a:spLocks noGrp="1" noChangeArrowheads="1"/>
          </p:cNvSpPr>
          <p:nvPr>
            <p:ph type="sldNum" sz="quarter" idx="4"/>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9C2A83A-8896-4EE5-9382-25DEAEB296D0}" type="slidenum">
              <a:rPr lang="et-EE"/>
              <a:pPr/>
              <a:t>‹#›</a:t>
            </a:fld>
            <a:endParaRPr lang="et-EE"/>
          </a:p>
        </p:txBody>
      </p:sp>
      <p:sp>
        <p:nvSpPr>
          <p:cNvPr id="128010" name="Freeform 10"/>
          <p:cNvSpPr>
            <a:spLocks/>
          </p:cNvSpPr>
          <p:nvPr/>
        </p:nvSpPr>
        <p:spPr bwMode="auto">
          <a:xfrm>
            <a:off x="0" y="1400175"/>
            <a:ext cx="1795463" cy="346075"/>
          </a:xfrm>
          <a:custGeom>
            <a:avLst/>
            <a:gdLst>
              <a:gd name="T0" fmla="*/ 4 w 1593"/>
              <a:gd name="T1" fmla="*/ 2 h 218"/>
              <a:gd name="T2" fmla="*/ 801 w 1593"/>
              <a:gd name="T3" fmla="*/ 2 h 218"/>
              <a:gd name="T4" fmla="*/ 1304 w 1593"/>
              <a:gd name="T5" fmla="*/ 0 h 218"/>
              <a:gd name="T6" fmla="*/ 1588 w 1593"/>
              <a:gd name="T7" fmla="*/ 202 h 218"/>
              <a:gd name="T8" fmla="*/ 4 w 1593"/>
              <a:gd name="T9" fmla="*/ 210 h 218"/>
              <a:gd name="T10" fmla="*/ 4 w 1593"/>
              <a:gd name="T11" fmla="*/ 2 h 218"/>
            </a:gdLst>
            <a:ahLst/>
            <a:cxnLst>
              <a:cxn ang="0">
                <a:pos x="T0" y="T1"/>
              </a:cxn>
              <a:cxn ang="0">
                <a:pos x="T2" y="T3"/>
              </a:cxn>
              <a:cxn ang="0">
                <a:pos x="T4" y="T5"/>
              </a:cxn>
              <a:cxn ang="0">
                <a:pos x="T6" y="T7"/>
              </a:cxn>
              <a:cxn ang="0">
                <a:pos x="T8" y="T9"/>
              </a:cxn>
              <a:cxn ang="0">
                <a:pos x="T10" y="T11"/>
              </a:cxn>
            </a:cxnLst>
            <a:rect l="0" t="0" r="r" b="b"/>
            <a:pathLst>
              <a:path w="1593" h="218">
                <a:moveTo>
                  <a:pt x="4" y="2"/>
                </a:moveTo>
                <a:cubicBezTo>
                  <a:pt x="128" y="3"/>
                  <a:pt x="584" y="2"/>
                  <a:pt x="801" y="2"/>
                </a:cubicBezTo>
                <a:cubicBezTo>
                  <a:pt x="1018" y="2"/>
                  <a:pt x="1125" y="2"/>
                  <a:pt x="1304" y="0"/>
                </a:cubicBezTo>
                <a:cubicBezTo>
                  <a:pt x="1593" y="0"/>
                  <a:pt x="1582" y="129"/>
                  <a:pt x="1588" y="202"/>
                </a:cubicBezTo>
                <a:cubicBezTo>
                  <a:pt x="1344" y="194"/>
                  <a:pt x="345" y="218"/>
                  <a:pt x="4" y="210"/>
                </a:cubicBezTo>
                <a:cubicBezTo>
                  <a:pt x="7" y="117"/>
                  <a:pt x="0" y="166"/>
                  <a:pt x="4" y="2"/>
                </a:cubicBezTo>
                <a:close/>
              </a:path>
            </a:pathLst>
          </a:cu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t-EE"/>
          </a:p>
        </p:txBody>
      </p:sp>
      <p:sp>
        <p:nvSpPr>
          <p:cNvPr id="128011" name="Rectangle 11"/>
          <p:cNvSpPr>
            <a:spLocks noChangeArrowheads="1"/>
          </p:cNvSpPr>
          <p:nvPr/>
        </p:nvSpPr>
        <p:spPr bwMode="auto">
          <a:xfrm>
            <a:off x="9525" y="6113463"/>
            <a:ext cx="9134475" cy="744537"/>
          </a:xfrm>
          <a:prstGeom prst="rect">
            <a:avLst/>
          </a:prstGeom>
          <a:solidFill>
            <a:srgbClr val="EAEAEA"/>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17961" dir="2700000" algn="ctr" rotWithShape="0">
                    <a:srgbClr val="EAEAEA">
                      <a:gamma/>
                      <a:shade val="60000"/>
                      <a:invGamma/>
                    </a:srgbClr>
                  </a:outerShdw>
                </a:effectLst>
              </a14:hiddenEffects>
            </a:ext>
          </a:extLst>
        </p:spPr>
        <p:txBody>
          <a:bodyPr wrap="none" anchor="ctr"/>
          <a:lstStyle/>
          <a:p>
            <a:endParaRPr lang="et-EE"/>
          </a:p>
        </p:txBody>
      </p:sp>
      <p:sp>
        <p:nvSpPr>
          <p:cNvPr id="128012" name="Rectangle 12"/>
          <p:cNvSpPr>
            <a:spLocks noChangeArrowheads="1"/>
          </p:cNvSpPr>
          <p:nvPr/>
        </p:nvSpPr>
        <p:spPr bwMode="auto">
          <a:xfrm>
            <a:off x="1588" y="1711325"/>
            <a:ext cx="9161462" cy="215900"/>
          </a:xfrm>
          <a:prstGeom prst="rect">
            <a:avLst/>
          </a:prstGeom>
          <a:solidFill>
            <a:srgbClr val="008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pic>
        <p:nvPicPr>
          <p:cNvPr id="128013" name="Picture 13" descr="bcs-hall"/>
          <p:cNvPicPr>
            <a:picLocks noChangeAspect="1" noChangeArrowheads="1"/>
          </p:cNvPicPr>
          <p:nvPr/>
        </p:nvPicPr>
        <p:blipFill>
          <a:blip r:embed="rId3">
            <a:extLst>
              <a:ext uri="{28A0092B-C50C-407E-A947-70E740481C1C}">
                <a14:useLocalDpi xmlns:a14="http://schemas.microsoft.com/office/drawing/2010/main" val="0"/>
              </a:ext>
            </a:extLst>
          </a:blip>
          <a:srcRect r="4726"/>
          <a:stretch>
            <a:fillRect/>
          </a:stretch>
        </p:blipFill>
        <p:spPr bwMode="auto">
          <a:xfrm>
            <a:off x="7335838" y="6137275"/>
            <a:ext cx="1760537" cy="677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t-E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p14="http://schemas.microsoft.com/office/powerpoint/2010/main" val="118400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62211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p14="http://schemas.microsoft.com/office/powerpoint/2010/main" val="1315369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p14="http://schemas.microsoft.com/office/powerpoint/2010/main" val="4270535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t-EE"/>
          </a:p>
        </p:txBody>
      </p:sp>
    </p:spTree>
    <p:extLst>
      <p:ext uri="{BB962C8B-B14F-4D97-AF65-F5344CB8AC3E}">
        <p14:creationId xmlns:p14="http://schemas.microsoft.com/office/powerpoint/2010/main" val="2492994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p14="http://schemas.microsoft.com/office/powerpoint/2010/main" val="1469614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921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82303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587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p14="http://schemas.microsoft.com/office/powerpoint/2010/main" val="1016698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p14="http://schemas.microsoft.com/office/powerpoint/2010/main" val="2658733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1730" name="Picture 2" descr="koolitus"/>
          <p:cNvPicPr>
            <a:picLocks noChangeAspect="1" noChangeArrowheads="1"/>
          </p:cNvPicPr>
          <p:nvPr/>
        </p:nvPicPr>
        <p:blipFill>
          <a:blip r:embed="rId2">
            <a:extLst>
              <a:ext uri="{28A0092B-C50C-407E-A947-70E740481C1C}">
                <a14:useLocalDpi xmlns:a14="http://schemas.microsoft.com/office/drawing/2010/main" val="0"/>
              </a:ext>
            </a:extLst>
          </a:blip>
          <a:srcRect l="4904"/>
          <a:stretch>
            <a:fillRect/>
          </a:stretch>
        </p:blipFill>
        <p:spPr bwMode="auto">
          <a:xfrm>
            <a:off x="138113" y="536575"/>
            <a:ext cx="3514725" cy="1331913"/>
          </a:xfrm>
          <a:prstGeom prst="rect">
            <a:avLst/>
          </a:prstGeom>
          <a:noFill/>
          <a:extLst>
            <a:ext uri="{909E8E84-426E-40DD-AFC4-6F175D3DCCD1}">
              <a14:hiddenFill xmlns:a14="http://schemas.microsoft.com/office/drawing/2010/main">
                <a:solidFill>
                  <a:srgbClr val="FFFFFF"/>
                </a:solidFill>
              </a14:hiddenFill>
            </a:ext>
          </a:extLst>
        </p:spPr>
      </p:pic>
      <p:sp>
        <p:nvSpPr>
          <p:cNvPr id="201731" name="Rectangle 3"/>
          <p:cNvSpPr>
            <a:spLocks noChangeArrowheads="1"/>
          </p:cNvSpPr>
          <p:nvPr/>
        </p:nvSpPr>
        <p:spPr bwMode="auto">
          <a:xfrm>
            <a:off x="9525" y="1874838"/>
            <a:ext cx="9139238" cy="443388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sp>
        <p:nvSpPr>
          <p:cNvPr id="201732" name="Rectangle 4"/>
          <p:cNvSpPr>
            <a:spLocks noChangeArrowheads="1"/>
          </p:cNvSpPr>
          <p:nvPr/>
        </p:nvSpPr>
        <p:spPr bwMode="auto">
          <a:xfrm>
            <a:off x="1790700" y="2028825"/>
            <a:ext cx="7216775" cy="4108450"/>
          </a:xfrm>
          <a:prstGeom prst="rect">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t-EE"/>
          </a:p>
        </p:txBody>
      </p:sp>
      <p:sp>
        <p:nvSpPr>
          <p:cNvPr id="201733" name="Rectangle 5"/>
          <p:cNvSpPr>
            <a:spLocks noGrp="1" noChangeArrowheads="1"/>
          </p:cNvSpPr>
          <p:nvPr>
            <p:ph type="ctrTitle"/>
          </p:nvPr>
        </p:nvSpPr>
        <p:spPr>
          <a:xfrm>
            <a:off x="1998663" y="3068638"/>
            <a:ext cx="6897687" cy="1143000"/>
          </a:xfrm>
          <a:effectLst>
            <a:outerShdw dist="12700" dir="5400000" algn="ctr" rotWithShape="0">
              <a:schemeClr val="bg2"/>
            </a:outerShdw>
          </a:effectLst>
        </p:spPr>
        <p:txBody>
          <a:bodyPr/>
          <a:lstStyle>
            <a:lvl1pPr>
              <a:defRPr sz="4000"/>
            </a:lvl1pPr>
          </a:lstStyle>
          <a:p>
            <a:pPr lvl="0"/>
            <a:r>
              <a:rPr lang="en-GB" noProof="0" smtClean="0"/>
              <a:t>Click to edit Master title style</a:t>
            </a:r>
          </a:p>
        </p:txBody>
      </p:sp>
      <p:sp>
        <p:nvSpPr>
          <p:cNvPr id="201734" name="Rectangle 6"/>
          <p:cNvSpPr>
            <a:spLocks noGrp="1" noChangeArrowheads="1"/>
          </p:cNvSpPr>
          <p:nvPr>
            <p:ph type="subTitle" idx="1"/>
          </p:nvPr>
        </p:nvSpPr>
        <p:spPr bwMode="auto">
          <a:xfrm>
            <a:off x="2008188" y="4476750"/>
            <a:ext cx="6894512" cy="10604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nSpc>
                <a:spcPct val="90000"/>
              </a:lnSpc>
              <a:buFontTx/>
              <a:buNone/>
              <a:defRPr sz="1800"/>
            </a:lvl1pPr>
          </a:lstStyle>
          <a:p>
            <a:pPr lvl="0"/>
            <a:r>
              <a:rPr lang="en-GB" noProof="0" smtClean="0"/>
              <a:t>Click to edit Master subtitle style</a:t>
            </a:r>
          </a:p>
        </p:txBody>
      </p:sp>
      <p:sp>
        <p:nvSpPr>
          <p:cNvPr id="201735" name="Rectangle 7"/>
          <p:cNvSpPr>
            <a:spLocks noGrp="1" noChangeArrowheads="1"/>
          </p:cNvSpPr>
          <p:nvPr>
            <p:ph type="dt" sz="half" idx="2"/>
          </p:nvPr>
        </p:nvSpPr>
        <p:spPr>
          <a:xfrm>
            <a:off x="685800" y="6248400"/>
            <a:ext cx="1905000" cy="457200"/>
          </a:xfrm>
        </p:spPr>
        <p:txBody>
          <a:bodyPr/>
          <a:lstStyle>
            <a:lvl1pPr>
              <a:defRPr/>
            </a:lvl1pPr>
          </a:lstStyle>
          <a:p>
            <a:endParaRPr lang="et-EE"/>
          </a:p>
        </p:txBody>
      </p:sp>
      <p:sp>
        <p:nvSpPr>
          <p:cNvPr id="201736" name="Rectangle 8"/>
          <p:cNvSpPr>
            <a:spLocks noGrp="1" noChangeArrowheads="1"/>
          </p:cNvSpPr>
          <p:nvPr>
            <p:ph type="ftr" sz="quarter" idx="3"/>
          </p:nvPr>
        </p:nvSpPr>
        <p:spPr>
          <a:xfrm>
            <a:off x="3124200" y="6248400"/>
            <a:ext cx="2895600" cy="457200"/>
          </a:xfrm>
        </p:spPr>
        <p:txBody>
          <a:bodyPr/>
          <a:lstStyle>
            <a:lvl1pPr>
              <a:defRPr/>
            </a:lvl1pPr>
          </a:lstStyle>
          <a:p>
            <a:endParaRPr lang="et-EE"/>
          </a:p>
        </p:txBody>
      </p:sp>
      <p:sp>
        <p:nvSpPr>
          <p:cNvPr id="201737" name="Rectangle 9"/>
          <p:cNvSpPr>
            <a:spLocks noGrp="1" noChangeArrowheads="1"/>
          </p:cNvSpPr>
          <p:nvPr>
            <p:ph type="sldNum" sz="quarter" idx="4"/>
          </p:nvPr>
        </p:nvSpPr>
        <p:spPr>
          <a:xfrm>
            <a:off x="6553200" y="6248400"/>
            <a:ext cx="1905000" cy="457200"/>
          </a:xfrm>
        </p:spPr>
        <p:txBody>
          <a:bodyPr/>
          <a:lstStyle>
            <a:lvl1pPr>
              <a:defRPr/>
            </a:lvl1pPr>
          </a:lstStyle>
          <a:p>
            <a:fld id="{173F317E-EADF-443A-B161-92CF80ABD53C}" type="slidenum">
              <a:rPr lang="et-EE"/>
              <a:pPr/>
              <a:t>‹#›</a:t>
            </a:fld>
            <a:endParaRPr lang="et-EE"/>
          </a:p>
        </p:txBody>
      </p:sp>
      <p:sp>
        <p:nvSpPr>
          <p:cNvPr id="201738" name="Freeform 10"/>
          <p:cNvSpPr>
            <a:spLocks/>
          </p:cNvSpPr>
          <p:nvPr/>
        </p:nvSpPr>
        <p:spPr bwMode="auto">
          <a:xfrm>
            <a:off x="0" y="1400175"/>
            <a:ext cx="1795463" cy="346075"/>
          </a:xfrm>
          <a:custGeom>
            <a:avLst/>
            <a:gdLst>
              <a:gd name="T0" fmla="*/ 4 w 1593"/>
              <a:gd name="T1" fmla="*/ 2 h 218"/>
              <a:gd name="T2" fmla="*/ 801 w 1593"/>
              <a:gd name="T3" fmla="*/ 2 h 218"/>
              <a:gd name="T4" fmla="*/ 1304 w 1593"/>
              <a:gd name="T5" fmla="*/ 0 h 218"/>
              <a:gd name="T6" fmla="*/ 1588 w 1593"/>
              <a:gd name="T7" fmla="*/ 202 h 218"/>
              <a:gd name="T8" fmla="*/ 4 w 1593"/>
              <a:gd name="T9" fmla="*/ 210 h 218"/>
              <a:gd name="T10" fmla="*/ 4 w 1593"/>
              <a:gd name="T11" fmla="*/ 2 h 218"/>
            </a:gdLst>
            <a:ahLst/>
            <a:cxnLst>
              <a:cxn ang="0">
                <a:pos x="T0" y="T1"/>
              </a:cxn>
              <a:cxn ang="0">
                <a:pos x="T2" y="T3"/>
              </a:cxn>
              <a:cxn ang="0">
                <a:pos x="T4" y="T5"/>
              </a:cxn>
              <a:cxn ang="0">
                <a:pos x="T6" y="T7"/>
              </a:cxn>
              <a:cxn ang="0">
                <a:pos x="T8" y="T9"/>
              </a:cxn>
              <a:cxn ang="0">
                <a:pos x="T10" y="T11"/>
              </a:cxn>
            </a:cxnLst>
            <a:rect l="0" t="0" r="r" b="b"/>
            <a:pathLst>
              <a:path w="1593" h="218">
                <a:moveTo>
                  <a:pt x="4" y="2"/>
                </a:moveTo>
                <a:cubicBezTo>
                  <a:pt x="128" y="3"/>
                  <a:pt x="584" y="2"/>
                  <a:pt x="801" y="2"/>
                </a:cubicBezTo>
                <a:cubicBezTo>
                  <a:pt x="1018" y="2"/>
                  <a:pt x="1125" y="2"/>
                  <a:pt x="1304" y="0"/>
                </a:cubicBezTo>
                <a:cubicBezTo>
                  <a:pt x="1593" y="0"/>
                  <a:pt x="1582" y="129"/>
                  <a:pt x="1588" y="202"/>
                </a:cubicBezTo>
                <a:cubicBezTo>
                  <a:pt x="1344" y="194"/>
                  <a:pt x="345" y="218"/>
                  <a:pt x="4" y="210"/>
                </a:cubicBezTo>
                <a:cubicBezTo>
                  <a:pt x="7" y="117"/>
                  <a:pt x="0" y="166"/>
                  <a:pt x="4" y="2"/>
                </a:cubicBezTo>
                <a:close/>
              </a:path>
            </a:pathLst>
          </a:cu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t-EE"/>
          </a:p>
        </p:txBody>
      </p:sp>
      <p:sp>
        <p:nvSpPr>
          <p:cNvPr id="201739" name="Rectangle 11"/>
          <p:cNvSpPr>
            <a:spLocks noChangeArrowheads="1"/>
          </p:cNvSpPr>
          <p:nvPr/>
        </p:nvSpPr>
        <p:spPr bwMode="auto">
          <a:xfrm>
            <a:off x="9525" y="6113463"/>
            <a:ext cx="9134475" cy="744537"/>
          </a:xfrm>
          <a:prstGeom prst="rect">
            <a:avLst/>
          </a:prstGeom>
          <a:solidFill>
            <a:srgbClr val="EAEAEA"/>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17961" dir="2700000" algn="ctr" rotWithShape="0">
                    <a:srgbClr val="EAEAEA">
                      <a:gamma/>
                      <a:shade val="60000"/>
                      <a:invGamma/>
                    </a:srgbClr>
                  </a:outerShdw>
                </a:effectLst>
              </a14:hiddenEffects>
            </a:ext>
          </a:extLst>
        </p:spPr>
        <p:txBody>
          <a:bodyPr wrap="none" anchor="ctr"/>
          <a:lstStyle/>
          <a:p>
            <a:endParaRPr lang="et-EE"/>
          </a:p>
        </p:txBody>
      </p:sp>
      <p:sp>
        <p:nvSpPr>
          <p:cNvPr id="201740" name="Rectangle 12"/>
          <p:cNvSpPr>
            <a:spLocks noChangeArrowheads="1"/>
          </p:cNvSpPr>
          <p:nvPr/>
        </p:nvSpPr>
        <p:spPr bwMode="auto">
          <a:xfrm>
            <a:off x="1588" y="1711325"/>
            <a:ext cx="9161462" cy="215900"/>
          </a:xfrm>
          <a:prstGeom prst="rect">
            <a:avLst/>
          </a:prstGeom>
          <a:solidFill>
            <a:srgbClr val="008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pic>
        <p:nvPicPr>
          <p:cNvPr id="201741" name="Picture 13" descr="bcs-hall"/>
          <p:cNvPicPr>
            <a:picLocks noChangeAspect="1" noChangeArrowheads="1"/>
          </p:cNvPicPr>
          <p:nvPr/>
        </p:nvPicPr>
        <p:blipFill>
          <a:blip r:embed="rId3">
            <a:extLst>
              <a:ext uri="{28A0092B-C50C-407E-A947-70E740481C1C}">
                <a14:useLocalDpi xmlns:a14="http://schemas.microsoft.com/office/drawing/2010/main" val="0"/>
              </a:ext>
            </a:extLst>
          </a:blip>
          <a:srcRect r="4726"/>
          <a:stretch>
            <a:fillRect/>
          </a:stretch>
        </p:blipFill>
        <p:spPr bwMode="auto">
          <a:xfrm>
            <a:off x="7335838" y="6137275"/>
            <a:ext cx="1760537" cy="677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endParaRPr lang="et-EE"/>
          </a:p>
        </p:txBody>
      </p:sp>
      <p:sp>
        <p:nvSpPr>
          <p:cNvPr id="5" name="Footer Placeholder 4"/>
          <p:cNvSpPr>
            <a:spLocks noGrp="1"/>
          </p:cNvSpPr>
          <p:nvPr>
            <p:ph type="ftr" sz="quarter" idx="11"/>
          </p:nvPr>
        </p:nvSpPr>
        <p:spPr/>
        <p:txBody>
          <a:bodyPr/>
          <a:lstStyle>
            <a:lvl1pPr>
              <a:defRPr/>
            </a:lvl1pPr>
          </a:lstStyle>
          <a:p>
            <a:endParaRPr lang="et-EE"/>
          </a:p>
        </p:txBody>
      </p:sp>
      <p:sp>
        <p:nvSpPr>
          <p:cNvPr id="6" name="Slide Number Placeholder 5"/>
          <p:cNvSpPr>
            <a:spLocks noGrp="1"/>
          </p:cNvSpPr>
          <p:nvPr>
            <p:ph type="sldNum" sz="quarter" idx="12"/>
          </p:nvPr>
        </p:nvSpPr>
        <p:spPr/>
        <p:txBody>
          <a:bodyPr/>
          <a:lstStyle>
            <a:lvl1pPr>
              <a:defRPr/>
            </a:lvl1pPr>
          </a:lstStyle>
          <a:p>
            <a:fld id="{083DC23B-5B8B-4828-8D15-03E31E1D80C0}" type="slidenum">
              <a:rPr lang="et-EE"/>
              <a:pPr/>
              <a:t>‹#›</a:t>
            </a:fld>
            <a:endParaRPr lang="et-EE"/>
          </a:p>
        </p:txBody>
      </p:sp>
    </p:spTree>
    <p:extLst>
      <p:ext uri="{BB962C8B-B14F-4D97-AF65-F5344CB8AC3E}">
        <p14:creationId xmlns:p14="http://schemas.microsoft.com/office/powerpoint/2010/main" val="1733419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t-EE"/>
          </a:p>
        </p:txBody>
      </p:sp>
      <p:sp>
        <p:nvSpPr>
          <p:cNvPr id="5" name="Footer Placeholder 4"/>
          <p:cNvSpPr>
            <a:spLocks noGrp="1"/>
          </p:cNvSpPr>
          <p:nvPr>
            <p:ph type="ftr" sz="quarter" idx="11"/>
          </p:nvPr>
        </p:nvSpPr>
        <p:spPr/>
        <p:txBody>
          <a:bodyPr/>
          <a:lstStyle>
            <a:lvl1pPr>
              <a:defRPr/>
            </a:lvl1pPr>
          </a:lstStyle>
          <a:p>
            <a:endParaRPr lang="et-EE"/>
          </a:p>
        </p:txBody>
      </p:sp>
      <p:sp>
        <p:nvSpPr>
          <p:cNvPr id="6" name="Slide Number Placeholder 5"/>
          <p:cNvSpPr>
            <a:spLocks noGrp="1"/>
          </p:cNvSpPr>
          <p:nvPr>
            <p:ph type="sldNum" sz="quarter" idx="12"/>
          </p:nvPr>
        </p:nvSpPr>
        <p:spPr/>
        <p:txBody>
          <a:bodyPr/>
          <a:lstStyle>
            <a:lvl1pPr>
              <a:defRPr/>
            </a:lvl1pPr>
          </a:lstStyle>
          <a:p>
            <a:fld id="{6AE47F8B-E979-44BF-BF69-E81FEAEA8D37}" type="slidenum">
              <a:rPr lang="et-EE"/>
              <a:pPr/>
              <a:t>‹#›</a:t>
            </a:fld>
            <a:endParaRPr lang="et-EE"/>
          </a:p>
        </p:txBody>
      </p:sp>
    </p:spTree>
    <p:extLst>
      <p:ext uri="{BB962C8B-B14F-4D97-AF65-F5344CB8AC3E}">
        <p14:creationId xmlns:p14="http://schemas.microsoft.com/office/powerpoint/2010/main" val="1097107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lvl1pPr>
              <a:defRPr/>
            </a:lvl1pPr>
          </a:lstStyle>
          <a:p>
            <a:endParaRPr lang="et-EE"/>
          </a:p>
        </p:txBody>
      </p:sp>
      <p:sp>
        <p:nvSpPr>
          <p:cNvPr id="6" name="Footer Placeholder 5"/>
          <p:cNvSpPr>
            <a:spLocks noGrp="1"/>
          </p:cNvSpPr>
          <p:nvPr>
            <p:ph type="ftr" sz="quarter" idx="11"/>
          </p:nvPr>
        </p:nvSpPr>
        <p:spPr/>
        <p:txBody>
          <a:bodyPr/>
          <a:lstStyle>
            <a:lvl1pPr>
              <a:defRPr/>
            </a:lvl1pPr>
          </a:lstStyle>
          <a:p>
            <a:endParaRPr lang="et-EE"/>
          </a:p>
        </p:txBody>
      </p:sp>
      <p:sp>
        <p:nvSpPr>
          <p:cNvPr id="7" name="Slide Number Placeholder 6"/>
          <p:cNvSpPr>
            <a:spLocks noGrp="1"/>
          </p:cNvSpPr>
          <p:nvPr>
            <p:ph type="sldNum" sz="quarter" idx="12"/>
          </p:nvPr>
        </p:nvSpPr>
        <p:spPr/>
        <p:txBody>
          <a:bodyPr/>
          <a:lstStyle>
            <a:lvl1pPr>
              <a:defRPr/>
            </a:lvl1pPr>
          </a:lstStyle>
          <a:p>
            <a:fld id="{6E792C55-B173-44F4-9374-9041BDC5443C}" type="slidenum">
              <a:rPr lang="et-EE"/>
              <a:pPr/>
              <a:t>‹#›</a:t>
            </a:fld>
            <a:endParaRPr lang="et-EE"/>
          </a:p>
        </p:txBody>
      </p:sp>
    </p:spTree>
    <p:extLst>
      <p:ext uri="{BB962C8B-B14F-4D97-AF65-F5344CB8AC3E}">
        <p14:creationId xmlns:p14="http://schemas.microsoft.com/office/powerpoint/2010/main" val="3657607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lvl1pPr>
              <a:defRPr/>
            </a:lvl1pPr>
          </a:lstStyle>
          <a:p>
            <a:endParaRPr lang="et-EE"/>
          </a:p>
        </p:txBody>
      </p:sp>
      <p:sp>
        <p:nvSpPr>
          <p:cNvPr id="8" name="Footer Placeholder 7"/>
          <p:cNvSpPr>
            <a:spLocks noGrp="1"/>
          </p:cNvSpPr>
          <p:nvPr>
            <p:ph type="ftr" sz="quarter" idx="11"/>
          </p:nvPr>
        </p:nvSpPr>
        <p:spPr/>
        <p:txBody>
          <a:bodyPr/>
          <a:lstStyle>
            <a:lvl1pPr>
              <a:defRPr/>
            </a:lvl1pPr>
          </a:lstStyle>
          <a:p>
            <a:endParaRPr lang="et-EE"/>
          </a:p>
        </p:txBody>
      </p:sp>
      <p:sp>
        <p:nvSpPr>
          <p:cNvPr id="9" name="Slide Number Placeholder 8"/>
          <p:cNvSpPr>
            <a:spLocks noGrp="1"/>
          </p:cNvSpPr>
          <p:nvPr>
            <p:ph type="sldNum" sz="quarter" idx="12"/>
          </p:nvPr>
        </p:nvSpPr>
        <p:spPr/>
        <p:txBody>
          <a:bodyPr/>
          <a:lstStyle>
            <a:lvl1pPr>
              <a:defRPr/>
            </a:lvl1pPr>
          </a:lstStyle>
          <a:p>
            <a:fld id="{F439C10A-EFA9-4EE6-B2C7-D3813356BCDE}" type="slidenum">
              <a:rPr lang="et-EE"/>
              <a:pPr/>
              <a:t>‹#›</a:t>
            </a:fld>
            <a:endParaRPr lang="et-EE"/>
          </a:p>
        </p:txBody>
      </p:sp>
    </p:spTree>
    <p:extLst>
      <p:ext uri="{BB962C8B-B14F-4D97-AF65-F5344CB8AC3E}">
        <p14:creationId xmlns:p14="http://schemas.microsoft.com/office/powerpoint/2010/main" val="359487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53851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lvl1pPr>
              <a:defRPr/>
            </a:lvl1pPr>
          </a:lstStyle>
          <a:p>
            <a:endParaRPr lang="et-EE"/>
          </a:p>
        </p:txBody>
      </p:sp>
      <p:sp>
        <p:nvSpPr>
          <p:cNvPr id="4" name="Footer Placeholder 3"/>
          <p:cNvSpPr>
            <a:spLocks noGrp="1"/>
          </p:cNvSpPr>
          <p:nvPr>
            <p:ph type="ftr" sz="quarter" idx="11"/>
          </p:nvPr>
        </p:nvSpPr>
        <p:spPr/>
        <p:txBody>
          <a:bodyPr/>
          <a:lstStyle>
            <a:lvl1pPr>
              <a:defRPr/>
            </a:lvl1pPr>
          </a:lstStyle>
          <a:p>
            <a:endParaRPr lang="et-EE"/>
          </a:p>
        </p:txBody>
      </p:sp>
      <p:sp>
        <p:nvSpPr>
          <p:cNvPr id="5" name="Slide Number Placeholder 4"/>
          <p:cNvSpPr>
            <a:spLocks noGrp="1"/>
          </p:cNvSpPr>
          <p:nvPr>
            <p:ph type="sldNum" sz="quarter" idx="12"/>
          </p:nvPr>
        </p:nvSpPr>
        <p:spPr/>
        <p:txBody>
          <a:bodyPr/>
          <a:lstStyle>
            <a:lvl1pPr>
              <a:defRPr/>
            </a:lvl1pPr>
          </a:lstStyle>
          <a:p>
            <a:fld id="{7A9C7466-37F8-4014-BEE0-BFD9590ABA6E}" type="slidenum">
              <a:rPr lang="et-EE"/>
              <a:pPr/>
              <a:t>‹#›</a:t>
            </a:fld>
            <a:endParaRPr lang="et-EE"/>
          </a:p>
        </p:txBody>
      </p:sp>
    </p:spTree>
    <p:extLst>
      <p:ext uri="{BB962C8B-B14F-4D97-AF65-F5344CB8AC3E}">
        <p14:creationId xmlns:p14="http://schemas.microsoft.com/office/powerpoint/2010/main" val="399059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t-EE"/>
          </a:p>
        </p:txBody>
      </p:sp>
      <p:sp>
        <p:nvSpPr>
          <p:cNvPr id="3" name="Footer Placeholder 2"/>
          <p:cNvSpPr>
            <a:spLocks noGrp="1"/>
          </p:cNvSpPr>
          <p:nvPr>
            <p:ph type="ftr" sz="quarter" idx="11"/>
          </p:nvPr>
        </p:nvSpPr>
        <p:spPr/>
        <p:txBody>
          <a:bodyPr/>
          <a:lstStyle>
            <a:lvl1pPr>
              <a:defRPr/>
            </a:lvl1pPr>
          </a:lstStyle>
          <a:p>
            <a:endParaRPr lang="et-EE"/>
          </a:p>
        </p:txBody>
      </p:sp>
      <p:sp>
        <p:nvSpPr>
          <p:cNvPr id="4" name="Slide Number Placeholder 3"/>
          <p:cNvSpPr>
            <a:spLocks noGrp="1"/>
          </p:cNvSpPr>
          <p:nvPr>
            <p:ph type="sldNum" sz="quarter" idx="12"/>
          </p:nvPr>
        </p:nvSpPr>
        <p:spPr/>
        <p:txBody>
          <a:bodyPr/>
          <a:lstStyle>
            <a:lvl1pPr>
              <a:defRPr/>
            </a:lvl1pPr>
          </a:lstStyle>
          <a:p>
            <a:fld id="{349C527F-EABE-496D-A7D0-6A0ECA1568A9}" type="slidenum">
              <a:rPr lang="et-EE"/>
              <a:pPr/>
              <a:t>‹#›</a:t>
            </a:fld>
            <a:endParaRPr lang="et-EE"/>
          </a:p>
        </p:txBody>
      </p:sp>
    </p:spTree>
    <p:extLst>
      <p:ext uri="{BB962C8B-B14F-4D97-AF65-F5344CB8AC3E}">
        <p14:creationId xmlns:p14="http://schemas.microsoft.com/office/powerpoint/2010/main" val="2434883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t-EE"/>
          </a:p>
        </p:txBody>
      </p:sp>
      <p:sp>
        <p:nvSpPr>
          <p:cNvPr id="6" name="Footer Placeholder 5"/>
          <p:cNvSpPr>
            <a:spLocks noGrp="1"/>
          </p:cNvSpPr>
          <p:nvPr>
            <p:ph type="ftr" sz="quarter" idx="11"/>
          </p:nvPr>
        </p:nvSpPr>
        <p:spPr/>
        <p:txBody>
          <a:bodyPr/>
          <a:lstStyle>
            <a:lvl1pPr>
              <a:defRPr/>
            </a:lvl1pPr>
          </a:lstStyle>
          <a:p>
            <a:endParaRPr lang="et-EE"/>
          </a:p>
        </p:txBody>
      </p:sp>
      <p:sp>
        <p:nvSpPr>
          <p:cNvPr id="7" name="Slide Number Placeholder 6"/>
          <p:cNvSpPr>
            <a:spLocks noGrp="1"/>
          </p:cNvSpPr>
          <p:nvPr>
            <p:ph type="sldNum" sz="quarter" idx="12"/>
          </p:nvPr>
        </p:nvSpPr>
        <p:spPr/>
        <p:txBody>
          <a:bodyPr/>
          <a:lstStyle>
            <a:lvl1pPr>
              <a:defRPr/>
            </a:lvl1pPr>
          </a:lstStyle>
          <a:p>
            <a:fld id="{6EEBCDB4-042D-485A-AD34-A59471605092}" type="slidenum">
              <a:rPr lang="et-EE"/>
              <a:pPr/>
              <a:t>‹#›</a:t>
            </a:fld>
            <a:endParaRPr lang="et-EE"/>
          </a:p>
        </p:txBody>
      </p:sp>
    </p:spTree>
    <p:extLst>
      <p:ext uri="{BB962C8B-B14F-4D97-AF65-F5344CB8AC3E}">
        <p14:creationId xmlns:p14="http://schemas.microsoft.com/office/powerpoint/2010/main" val="1472855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t-EE"/>
          </a:p>
        </p:txBody>
      </p:sp>
      <p:sp>
        <p:nvSpPr>
          <p:cNvPr id="6" name="Footer Placeholder 5"/>
          <p:cNvSpPr>
            <a:spLocks noGrp="1"/>
          </p:cNvSpPr>
          <p:nvPr>
            <p:ph type="ftr" sz="quarter" idx="11"/>
          </p:nvPr>
        </p:nvSpPr>
        <p:spPr/>
        <p:txBody>
          <a:bodyPr/>
          <a:lstStyle>
            <a:lvl1pPr>
              <a:defRPr/>
            </a:lvl1pPr>
          </a:lstStyle>
          <a:p>
            <a:endParaRPr lang="et-EE"/>
          </a:p>
        </p:txBody>
      </p:sp>
      <p:sp>
        <p:nvSpPr>
          <p:cNvPr id="7" name="Slide Number Placeholder 6"/>
          <p:cNvSpPr>
            <a:spLocks noGrp="1"/>
          </p:cNvSpPr>
          <p:nvPr>
            <p:ph type="sldNum" sz="quarter" idx="12"/>
          </p:nvPr>
        </p:nvSpPr>
        <p:spPr/>
        <p:txBody>
          <a:bodyPr/>
          <a:lstStyle>
            <a:lvl1pPr>
              <a:defRPr/>
            </a:lvl1pPr>
          </a:lstStyle>
          <a:p>
            <a:fld id="{C269CB0E-39D7-48E8-92F5-E2C011A495D6}" type="slidenum">
              <a:rPr lang="et-EE"/>
              <a:pPr/>
              <a:t>‹#›</a:t>
            </a:fld>
            <a:endParaRPr lang="et-EE"/>
          </a:p>
        </p:txBody>
      </p:sp>
    </p:spTree>
    <p:extLst>
      <p:ext uri="{BB962C8B-B14F-4D97-AF65-F5344CB8AC3E}">
        <p14:creationId xmlns:p14="http://schemas.microsoft.com/office/powerpoint/2010/main" val="2919702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endParaRPr lang="et-EE"/>
          </a:p>
        </p:txBody>
      </p:sp>
      <p:sp>
        <p:nvSpPr>
          <p:cNvPr id="5" name="Footer Placeholder 4"/>
          <p:cNvSpPr>
            <a:spLocks noGrp="1"/>
          </p:cNvSpPr>
          <p:nvPr>
            <p:ph type="ftr" sz="quarter" idx="11"/>
          </p:nvPr>
        </p:nvSpPr>
        <p:spPr/>
        <p:txBody>
          <a:bodyPr/>
          <a:lstStyle>
            <a:lvl1pPr>
              <a:defRPr/>
            </a:lvl1pPr>
          </a:lstStyle>
          <a:p>
            <a:endParaRPr lang="et-EE"/>
          </a:p>
        </p:txBody>
      </p:sp>
      <p:sp>
        <p:nvSpPr>
          <p:cNvPr id="6" name="Slide Number Placeholder 5"/>
          <p:cNvSpPr>
            <a:spLocks noGrp="1"/>
          </p:cNvSpPr>
          <p:nvPr>
            <p:ph type="sldNum" sz="quarter" idx="12"/>
          </p:nvPr>
        </p:nvSpPr>
        <p:spPr/>
        <p:txBody>
          <a:bodyPr/>
          <a:lstStyle>
            <a:lvl1pPr>
              <a:defRPr/>
            </a:lvl1pPr>
          </a:lstStyle>
          <a:p>
            <a:fld id="{73711A7A-7715-4870-A47C-254C0ED45C50}" type="slidenum">
              <a:rPr lang="et-EE"/>
              <a:pPr/>
              <a:t>‹#›</a:t>
            </a:fld>
            <a:endParaRPr lang="et-EE"/>
          </a:p>
        </p:txBody>
      </p:sp>
    </p:spTree>
    <p:extLst>
      <p:ext uri="{BB962C8B-B14F-4D97-AF65-F5344CB8AC3E}">
        <p14:creationId xmlns:p14="http://schemas.microsoft.com/office/powerpoint/2010/main" val="22176939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908050"/>
            <a:ext cx="2195513" cy="5218113"/>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211138" y="908050"/>
            <a:ext cx="6437312" cy="52181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endParaRPr lang="et-EE"/>
          </a:p>
        </p:txBody>
      </p:sp>
      <p:sp>
        <p:nvSpPr>
          <p:cNvPr id="5" name="Footer Placeholder 4"/>
          <p:cNvSpPr>
            <a:spLocks noGrp="1"/>
          </p:cNvSpPr>
          <p:nvPr>
            <p:ph type="ftr" sz="quarter" idx="11"/>
          </p:nvPr>
        </p:nvSpPr>
        <p:spPr/>
        <p:txBody>
          <a:bodyPr/>
          <a:lstStyle>
            <a:lvl1pPr>
              <a:defRPr/>
            </a:lvl1pPr>
          </a:lstStyle>
          <a:p>
            <a:endParaRPr lang="et-EE"/>
          </a:p>
        </p:txBody>
      </p:sp>
      <p:sp>
        <p:nvSpPr>
          <p:cNvPr id="6" name="Slide Number Placeholder 5"/>
          <p:cNvSpPr>
            <a:spLocks noGrp="1"/>
          </p:cNvSpPr>
          <p:nvPr>
            <p:ph type="sldNum" sz="quarter" idx="12"/>
          </p:nvPr>
        </p:nvSpPr>
        <p:spPr/>
        <p:txBody>
          <a:bodyPr/>
          <a:lstStyle>
            <a:lvl1pPr>
              <a:defRPr/>
            </a:lvl1pPr>
          </a:lstStyle>
          <a:p>
            <a:fld id="{657A9AF0-7FA6-489F-8D95-B787076841E8}" type="slidenum">
              <a:rPr lang="et-EE"/>
              <a:pPr/>
              <a:t>‹#›</a:t>
            </a:fld>
            <a:endParaRPr lang="et-EE"/>
          </a:p>
        </p:txBody>
      </p:sp>
    </p:spTree>
    <p:extLst>
      <p:ext uri="{BB962C8B-B14F-4D97-AF65-F5344CB8AC3E}">
        <p14:creationId xmlns:p14="http://schemas.microsoft.com/office/powerpoint/2010/main" val="2040793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Background With Wave Shapes "/>
          <p:cNvPicPr>
            <a:picLocks noChangeAspect="1" noChangeArrowheads="1"/>
          </p:cNvPicPr>
          <p:nvPr/>
        </p:nvPicPr>
        <p:blipFill>
          <a:blip r:embed="rId2" cstate="print"/>
          <a:stretch>
            <a:fillRect/>
          </a:stretch>
        </p:blipFill>
        <p:spPr bwMode="auto">
          <a:xfrm>
            <a:off x="3167" y="0"/>
            <a:ext cx="9137666" cy="6858000"/>
          </a:xfrm>
          <a:prstGeom prst="rect">
            <a:avLst/>
          </a:prstGeom>
          <a:noFill/>
        </p:spPr>
      </p:pic>
      <p:sp>
        <p:nvSpPr>
          <p:cNvPr id="2" name="Title 1"/>
          <p:cNvSpPr>
            <a:spLocks noGrp="1"/>
          </p:cNvSpPr>
          <p:nvPr>
            <p:ph type="ctrTitle"/>
          </p:nvPr>
        </p:nvSpPr>
        <p:spPr>
          <a:xfrm>
            <a:off x="685800" y="2349517"/>
            <a:ext cx="7772400" cy="1470025"/>
          </a:xfrm>
        </p:spPr>
        <p:txBody>
          <a:bodyPr/>
          <a:lstStyle>
            <a:lvl1pPr algn="ctr">
              <a:defRPr b="1">
                <a:solidFill>
                  <a:srgbClr val="2B5681"/>
                </a:solidFill>
              </a:defRPr>
            </a:lvl1pPr>
          </a:lstStyle>
          <a:p>
            <a:r>
              <a:rPr lang="en-US" smtClean="0"/>
              <a:t>Click to edit Master title style</a:t>
            </a:r>
            <a:endParaRPr lang="et-EE" dirty="0"/>
          </a:p>
        </p:txBody>
      </p:sp>
      <p:sp>
        <p:nvSpPr>
          <p:cNvPr id="3" name="Subtitle 2"/>
          <p:cNvSpPr>
            <a:spLocks noGrp="1"/>
          </p:cNvSpPr>
          <p:nvPr>
            <p:ph type="subTitle" idx="1"/>
          </p:nvPr>
        </p:nvSpPr>
        <p:spPr>
          <a:xfrm>
            <a:off x="1371600" y="4105292"/>
            <a:ext cx="6400800" cy="132397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dirty="0"/>
          </a:p>
        </p:txBody>
      </p:sp>
      <p:sp>
        <p:nvSpPr>
          <p:cNvPr id="4" name="Date Placeholder 3"/>
          <p:cNvSpPr>
            <a:spLocks noGrp="1"/>
          </p:cNvSpPr>
          <p:nvPr>
            <p:ph type="dt" sz="half" idx="10"/>
          </p:nvPr>
        </p:nvSpPr>
        <p:spPr/>
        <p:txBody>
          <a:bodyPr/>
          <a:lstStyle/>
          <a:p>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79C2A83A-8896-4EE5-9382-25DEAEB296D0}" type="slidenum">
              <a:rPr lang="et-EE" smtClean="0"/>
              <a:pPr/>
              <a:t>‹#›</a:t>
            </a:fld>
            <a:endParaRPr lang="et-EE"/>
          </a:p>
        </p:txBody>
      </p:sp>
      <p:pic>
        <p:nvPicPr>
          <p:cNvPr id="9" name="Picture 8" descr="BCS-Koolitus.jpg"/>
          <p:cNvPicPr>
            <a:picLocks noChangeAspect="1"/>
          </p:cNvPicPr>
          <p:nvPr/>
        </p:nvPicPr>
        <p:blipFill>
          <a:blip r:embed="rId3" cstate="print"/>
          <a:stretch>
            <a:fillRect/>
          </a:stretch>
        </p:blipFill>
        <p:spPr>
          <a:xfrm>
            <a:off x="467544" y="476672"/>
            <a:ext cx="1440160" cy="850488"/>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a:xfrm>
            <a:off x="857224" y="1600200"/>
            <a:ext cx="7829576"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dirty="0"/>
          </a:p>
        </p:txBody>
      </p:sp>
      <p:sp>
        <p:nvSpPr>
          <p:cNvPr id="4" name="Date Placeholder 3"/>
          <p:cNvSpPr>
            <a:spLocks noGrp="1"/>
          </p:cNvSpPr>
          <p:nvPr>
            <p:ph type="dt" sz="half" idx="10"/>
          </p:nvPr>
        </p:nvSpPr>
        <p:spPr/>
        <p:txBody>
          <a:bodyPr/>
          <a:lstStyle/>
          <a:p>
            <a:fld id="{9B034333-4FC0-4832-B48E-1BB4D6BFA92F}" type="datetimeFigureOut">
              <a:rPr lang="et-EE" smtClean="0"/>
              <a:pPr/>
              <a:t>28.04.2011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6CC6F60-BFF4-453A-BD20-71EF75AA60EA}" type="slidenum">
              <a:rPr lang="et-EE" smtClean="0"/>
              <a:pPr/>
              <a:t>‹#›</a:t>
            </a:fld>
            <a:endParaRPr lang="et-EE"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034333-4FC0-4832-B48E-1BB4D6BFA92F}" type="datetimeFigureOut">
              <a:rPr lang="et-EE" smtClean="0"/>
              <a:pPr/>
              <a:t>28.04.2011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6CC6F60-BFF4-453A-BD20-71EF75AA60EA}" type="slidenum">
              <a:rPr lang="et-EE" smtClean="0"/>
              <a:pPr/>
              <a:t>‹#›</a:t>
            </a:fld>
            <a:endParaRPr lang="et-E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p>
            <a:fld id="{9B034333-4FC0-4832-B48E-1BB4D6BFA92F}" type="datetimeFigureOut">
              <a:rPr lang="et-EE" smtClean="0"/>
              <a:pPr/>
              <a:t>28.04.2011</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B6CC6F60-BFF4-453A-BD20-71EF75AA60EA}" type="slidenum">
              <a:rPr lang="et-EE" smtClean="0"/>
              <a:pPr/>
              <a:t>‹#›</a:t>
            </a:fld>
            <a:endParaRPr lang="et-E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1258888" y="2033588"/>
            <a:ext cx="3743325" cy="4560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5154613" y="2033588"/>
            <a:ext cx="3743325" cy="4560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p14="http://schemas.microsoft.com/office/powerpoint/2010/main" val="2472754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p>
            <a:fld id="{9B034333-4FC0-4832-B48E-1BB4D6BFA92F}" type="datetimeFigureOut">
              <a:rPr lang="et-EE" smtClean="0"/>
              <a:pPr/>
              <a:t>28.04.2011</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B6CC6F60-BFF4-453A-BD20-71EF75AA60EA}" type="slidenum">
              <a:rPr lang="et-EE" smtClean="0"/>
              <a:pPr/>
              <a:t>‹#›</a:t>
            </a:fld>
            <a:endParaRPr lang="et-E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fld id="{9B034333-4FC0-4832-B48E-1BB4D6BFA92F}" type="datetimeFigureOut">
              <a:rPr lang="et-EE" smtClean="0"/>
              <a:pPr/>
              <a:t>28.04.2011</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B6CC6F60-BFF4-453A-BD20-71EF75AA60EA}" type="slidenum">
              <a:rPr lang="et-EE" smtClean="0"/>
              <a:pPr/>
              <a:t>‹#›</a:t>
            </a:fld>
            <a:endParaRPr lang="et-E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34333-4FC0-4832-B48E-1BB4D6BFA92F}" type="datetimeFigureOut">
              <a:rPr lang="et-EE" smtClean="0"/>
              <a:pPr/>
              <a:t>28.04.2011</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B6CC6F60-BFF4-453A-BD20-71EF75AA60EA}" type="slidenum">
              <a:rPr lang="et-EE" smtClean="0"/>
              <a:pPr/>
              <a:t>‹#›</a:t>
            </a:fld>
            <a:endParaRPr lang="et-EE"/>
          </a:p>
        </p:txBody>
      </p:sp>
      <p:pic>
        <p:nvPicPr>
          <p:cNvPr id="7" name="Picture 2" descr="Background With Wave Shapes "/>
          <p:cNvPicPr>
            <a:picLocks noChangeAspect="1" noChangeArrowheads="1"/>
          </p:cNvPicPr>
          <p:nvPr/>
        </p:nvPicPr>
        <p:blipFill>
          <a:blip r:embed="rId2" cstate="print">
            <a:lum bright="70000" contrast="-70000"/>
          </a:blip>
          <a:srcRect t="53124" b="23796"/>
          <a:stretch>
            <a:fillRect/>
          </a:stretch>
        </p:blipFill>
        <p:spPr bwMode="auto">
          <a:xfrm>
            <a:off x="0" y="4714908"/>
            <a:ext cx="9144000" cy="2110435"/>
          </a:xfrm>
          <a:prstGeom prst="rect">
            <a:avLst/>
          </a:prstGeom>
          <a:blipFill dpi="0" rotWithShape="1">
            <a:blip r:embed="rId3" cstate="print">
              <a:alphaModFix amt="8000"/>
              <a:lum bright="70000" contrast="-70000"/>
            </a:blip>
            <a:srcRect/>
            <a:tile tx="0" ty="0" sx="100000" sy="100000" flip="none" algn="tl"/>
          </a:blipFill>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034333-4FC0-4832-B48E-1BB4D6BFA92F}" type="datetimeFigureOut">
              <a:rPr lang="et-EE" smtClean="0"/>
              <a:pPr/>
              <a:t>28.04.2011</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B6CC6F60-BFF4-453A-BD20-71EF75AA60EA}" type="slidenum">
              <a:rPr lang="et-EE" smtClean="0"/>
              <a:pPr/>
              <a:t>‹#›</a:t>
            </a:fld>
            <a:endParaRPr lang="et-E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034333-4FC0-4832-B48E-1BB4D6BFA92F}" type="datetimeFigureOut">
              <a:rPr lang="et-EE" smtClean="0"/>
              <a:pPr/>
              <a:t>28.04.2011</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B6CC6F60-BFF4-453A-BD20-71EF75AA60EA}" type="slidenum">
              <a:rPr lang="et-EE" smtClean="0"/>
              <a:pPr/>
              <a:t>‹#›</a:t>
            </a:fld>
            <a:endParaRPr lang="et-E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9B034333-4FC0-4832-B48E-1BB4D6BFA92F}" type="datetimeFigureOut">
              <a:rPr lang="et-EE" smtClean="0"/>
              <a:pPr/>
              <a:t>28.04.2011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6CC6F60-BFF4-453A-BD20-71EF75AA60EA}" type="slidenum">
              <a:rPr lang="et-EE" smtClean="0"/>
              <a:pPr/>
              <a:t>‹#›</a:t>
            </a:fld>
            <a:endParaRPr lang="et-E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9B034333-4FC0-4832-B48E-1BB4D6BFA92F}" type="datetimeFigureOut">
              <a:rPr lang="et-EE" smtClean="0"/>
              <a:pPr/>
              <a:t>28.04.2011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B6CC6F60-BFF4-453A-BD20-71EF75AA60EA}" type="slidenum">
              <a:rPr lang="et-EE" smtClean="0"/>
              <a:pPr/>
              <a:t>‹#›</a:t>
            </a:fld>
            <a:endParaRPr lang="et-E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p14="http://schemas.microsoft.com/office/powerpoint/2010/main" val="197225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Tree>
    <p:extLst>
      <p:ext uri="{BB962C8B-B14F-4D97-AF65-F5344CB8AC3E}">
        <p14:creationId xmlns:p14="http://schemas.microsoft.com/office/powerpoint/2010/main" val="102328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09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7369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337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1767" name="Picture 23" descr="koolitu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313" y="71438"/>
            <a:ext cx="2109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2" name="Freeform 18"/>
          <p:cNvSpPr>
            <a:spLocks/>
          </p:cNvSpPr>
          <p:nvPr/>
        </p:nvSpPr>
        <p:spPr bwMode="auto">
          <a:xfrm>
            <a:off x="1588" y="520700"/>
            <a:ext cx="1330325" cy="266700"/>
          </a:xfrm>
          <a:custGeom>
            <a:avLst/>
            <a:gdLst>
              <a:gd name="T0" fmla="*/ 2 w 844"/>
              <a:gd name="T1" fmla="*/ 6 h 168"/>
              <a:gd name="T2" fmla="*/ 690 w 844"/>
              <a:gd name="T3" fmla="*/ 4 h 168"/>
              <a:gd name="T4" fmla="*/ 844 w 844"/>
              <a:gd name="T5" fmla="*/ 164 h 168"/>
              <a:gd name="T6" fmla="*/ 6 w 844"/>
              <a:gd name="T7" fmla="*/ 162 h 168"/>
              <a:gd name="T8" fmla="*/ 2 w 844"/>
              <a:gd name="T9" fmla="*/ 6 h 168"/>
            </a:gdLst>
            <a:ahLst/>
            <a:cxnLst>
              <a:cxn ang="0">
                <a:pos x="T0" y="T1"/>
              </a:cxn>
              <a:cxn ang="0">
                <a:pos x="T2" y="T3"/>
              </a:cxn>
              <a:cxn ang="0">
                <a:pos x="T4" y="T5"/>
              </a:cxn>
              <a:cxn ang="0">
                <a:pos x="T6" y="T7"/>
              </a:cxn>
              <a:cxn ang="0">
                <a:pos x="T8" y="T9"/>
              </a:cxn>
            </a:cxnLst>
            <a:rect l="0" t="0" r="r" b="b"/>
            <a:pathLst>
              <a:path w="844" h="168">
                <a:moveTo>
                  <a:pt x="2" y="6"/>
                </a:moveTo>
                <a:cubicBezTo>
                  <a:pt x="141" y="6"/>
                  <a:pt x="560" y="0"/>
                  <a:pt x="690" y="4"/>
                </a:cubicBezTo>
                <a:cubicBezTo>
                  <a:pt x="843" y="4"/>
                  <a:pt x="841" y="110"/>
                  <a:pt x="844" y="164"/>
                </a:cubicBezTo>
                <a:cubicBezTo>
                  <a:pt x="715" y="158"/>
                  <a:pt x="186" y="168"/>
                  <a:pt x="6" y="162"/>
                </a:cubicBezTo>
                <a:cubicBezTo>
                  <a:pt x="1" y="91"/>
                  <a:pt x="0" y="128"/>
                  <a:pt x="2" y="6"/>
                </a:cubicBezTo>
                <a:close/>
              </a:path>
            </a:pathLst>
          </a:cu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t-EE"/>
          </a:p>
        </p:txBody>
      </p:sp>
      <p:sp>
        <p:nvSpPr>
          <p:cNvPr id="31747" name="Rectangle 3"/>
          <p:cNvSpPr>
            <a:spLocks noChangeArrowheads="1"/>
          </p:cNvSpPr>
          <p:nvPr/>
        </p:nvSpPr>
        <p:spPr bwMode="auto">
          <a:xfrm>
            <a:off x="-1588" y="766763"/>
            <a:ext cx="9147176" cy="6091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EAEAEA">
                      <a:gamma/>
                      <a:shade val="60000"/>
                      <a:invGamma/>
                    </a:srgbClr>
                  </a:outerShdw>
                </a:effectLst>
              </a14:hiddenEffects>
            </a:ext>
          </a:extLst>
        </p:spPr>
        <p:txBody>
          <a:bodyPr wrap="none" anchor="ctr"/>
          <a:lstStyle/>
          <a:p>
            <a:endParaRPr lang="et-EE"/>
          </a:p>
        </p:txBody>
      </p:sp>
      <p:sp>
        <p:nvSpPr>
          <p:cNvPr id="31748" name="Rectangle 4"/>
          <p:cNvSpPr>
            <a:spLocks noChangeArrowheads="1"/>
          </p:cNvSpPr>
          <p:nvPr/>
        </p:nvSpPr>
        <p:spPr bwMode="auto">
          <a:xfrm>
            <a:off x="1230313" y="1636713"/>
            <a:ext cx="7777162" cy="5053012"/>
          </a:xfrm>
          <a:prstGeom prst="rect">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t-EE"/>
          </a:p>
        </p:txBody>
      </p:sp>
      <p:sp>
        <p:nvSpPr>
          <p:cNvPr id="31749" name="Rectangle 5"/>
          <p:cNvSpPr>
            <a:spLocks noGrp="1" noChangeArrowheads="1"/>
          </p:cNvSpPr>
          <p:nvPr>
            <p:ph type="title"/>
          </p:nvPr>
        </p:nvSpPr>
        <p:spPr bwMode="auto">
          <a:xfrm>
            <a:off x="193675" y="908050"/>
            <a:ext cx="8815388"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et-EE" smtClean="0"/>
              <a:t>Click to edit Master title style</a:t>
            </a:r>
          </a:p>
        </p:txBody>
      </p:sp>
      <p:sp>
        <p:nvSpPr>
          <p:cNvPr id="31750" name="Rectangle 6"/>
          <p:cNvSpPr>
            <a:spLocks noGrp="1" noChangeArrowheads="1"/>
          </p:cNvSpPr>
          <p:nvPr>
            <p:ph type="body" idx="1"/>
          </p:nvPr>
        </p:nvSpPr>
        <p:spPr bwMode="auto">
          <a:xfrm>
            <a:off x="1258888" y="2033588"/>
            <a:ext cx="7639050" cy="45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p>
        </p:txBody>
      </p:sp>
      <p:sp>
        <p:nvSpPr>
          <p:cNvPr id="31755" name="Rectangle 11"/>
          <p:cNvSpPr>
            <a:spLocks noChangeArrowheads="1"/>
          </p:cNvSpPr>
          <p:nvPr/>
        </p:nvSpPr>
        <p:spPr bwMode="auto">
          <a:xfrm flipV="1">
            <a:off x="0" y="730250"/>
            <a:ext cx="9193213" cy="36513"/>
          </a:xfrm>
          <a:prstGeom prst="rect">
            <a:avLst/>
          </a:prstGeom>
          <a:solidFill>
            <a:srgbClr val="008050"/>
          </a:solidFill>
          <a:ln>
            <a:noFill/>
          </a:ln>
          <a:effectLst/>
          <a:extLst>
            <a:ext uri="{91240B29-F687-4F45-9708-019B960494DF}">
              <a14:hiddenLine xmlns:a14="http://schemas.microsoft.com/office/drawing/2010/main" w="9525">
                <a:solidFill>
                  <a:srgbClr val="D65A02"/>
                </a:solidFill>
                <a:miter lim="800000"/>
                <a:headEnd/>
                <a:tailEnd/>
              </a14:hiddenLine>
            </a:ext>
            <a:ext uri="{AF507438-7753-43E0-B8FC-AC1667EBCBE1}">
              <a14:hiddenEffects xmlns:a14="http://schemas.microsoft.com/office/drawing/2010/main">
                <a:effectLst>
                  <a:outerShdw dist="17961" dir="2700000" algn="ctr" rotWithShape="0">
                    <a:srgbClr val="008050">
                      <a:gamma/>
                      <a:shade val="60000"/>
                      <a:invGamma/>
                    </a:srgbClr>
                  </a:outerShdw>
                </a:effectLst>
              </a14:hiddenEffects>
            </a:ext>
          </a:extLst>
        </p:spPr>
        <p:txBody>
          <a:bodyPr wrap="none" anchor="ctr"/>
          <a:lstStyle/>
          <a:p>
            <a:endParaRPr lang="et-EE"/>
          </a:p>
        </p:txBody>
      </p:sp>
      <p:pic>
        <p:nvPicPr>
          <p:cNvPr id="31764" name="Picture 20" descr="bcs"/>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596188" y="130175"/>
            <a:ext cx="1397000" cy="4603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87" r:id="rId12"/>
    <p:sldLayoutId id="2147483688" r:id="rId13"/>
  </p:sldLayoutIdLst>
  <p:txStyles>
    <p:titleStyle>
      <a:lvl1pPr algn="l" rtl="0" fontAlgn="base">
        <a:spcBef>
          <a:spcPct val="0"/>
        </a:spcBef>
        <a:spcAft>
          <a:spcPct val="0"/>
        </a:spcAft>
        <a:defRPr sz="3800" b="1">
          <a:solidFill>
            <a:srgbClr val="00805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2pPr>
      <a:lvl3pPr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3pPr>
      <a:lvl4pPr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4pPr>
      <a:lvl5pPr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5pPr>
      <a:lvl6pPr marL="457200"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6pPr>
      <a:lvl7pPr marL="914400"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7pPr>
      <a:lvl8pPr marL="1371600"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8pPr>
      <a:lvl9pPr marL="1828800"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9pPr>
    </p:titleStyle>
    <p:bodyStyle>
      <a:lvl1pPr marL="342900" indent="-342900" algn="l" rtl="0" fontAlgn="base">
        <a:spcBef>
          <a:spcPct val="20000"/>
        </a:spcBef>
        <a:spcAft>
          <a:spcPct val="0"/>
        </a:spcAft>
        <a:buClr>
          <a:srgbClr val="008050"/>
        </a:buClr>
        <a:buChar char="•"/>
        <a:defRPr sz="2600" b="1">
          <a:solidFill>
            <a:schemeClr val="tx1"/>
          </a:solidFill>
          <a:latin typeface="+mn-lt"/>
          <a:ea typeface="+mn-ea"/>
          <a:cs typeface="+mn-cs"/>
        </a:defRPr>
      </a:lvl1pPr>
      <a:lvl2pPr marL="742950" indent="-285750" algn="l" rtl="0" fontAlgn="base">
        <a:spcBef>
          <a:spcPct val="20000"/>
        </a:spcBef>
        <a:spcAft>
          <a:spcPct val="0"/>
        </a:spcAft>
        <a:buClr>
          <a:srgbClr val="800000"/>
        </a:buClr>
        <a:buChar char="–"/>
        <a:defRPr sz="25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200" b="1">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6978" name="Picture 2" descr="koolitu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313" y="71438"/>
            <a:ext cx="2109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Rectangle 3"/>
          <p:cNvSpPr>
            <a:spLocks noChangeArrowheads="1"/>
          </p:cNvSpPr>
          <p:nvPr/>
        </p:nvSpPr>
        <p:spPr bwMode="auto">
          <a:xfrm>
            <a:off x="-1588" y="766763"/>
            <a:ext cx="9147176" cy="6091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EAEAEA">
                      <a:gamma/>
                      <a:shade val="60000"/>
                      <a:invGamma/>
                    </a:srgbClr>
                  </a:outerShdw>
                </a:effectLst>
              </a14:hiddenEffects>
            </a:ext>
          </a:extLst>
        </p:spPr>
        <p:txBody>
          <a:bodyPr wrap="none" anchor="ctr"/>
          <a:lstStyle/>
          <a:p>
            <a:endParaRPr lang="et-EE"/>
          </a:p>
        </p:txBody>
      </p:sp>
      <p:sp>
        <p:nvSpPr>
          <p:cNvPr id="126980" name="Rectangle 4"/>
          <p:cNvSpPr>
            <a:spLocks noChangeArrowheads="1"/>
          </p:cNvSpPr>
          <p:nvPr/>
        </p:nvSpPr>
        <p:spPr bwMode="auto">
          <a:xfrm>
            <a:off x="163513" y="906463"/>
            <a:ext cx="8843962" cy="5783262"/>
          </a:xfrm>
          <a:prstGeom prst="rect">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t-EE"/>
          </a:p>
        </p:txBody>
      </p:sp>
      <p:sp>
        <p:nvSpPr>
          <p:cNvPr id="126985" name="Freeform 9"/>
          <p:cNvSpPr>
            <a:spLocks/>
          </p:cNvSpPr>
          <p:nvPr/>
        </p:nvSpPr>
        <p:spPr bwMode="auto">
          <a:xfrm>
            <a:off x="-1588" y="530225"/>
            <a:ext cx="1335088" cy="250825"/>
          </a:xfrm>
          <a:custGeom>
            <a:avLst/>
            <a:gdLst>
              <a:gd name="T0" fmla="*/ 2 w 845"/>
              <a:gd name="T1" fmla="*/ 0 h 158"/>
              <a:gd name="T2" fmla="*/ 555 w 845"/>
              <a:gd name="T3" fmla="*/ 4 h 158"/>
              <a:gd name="T4" fmla="*/ 695 w 845"/>
              <a:gd name="T5" fmla="*/ 4 h 158"/>
              <a:gd name="T6" fmla="*/ 844 w 845"/>
              <a:gd name="T7" fmla="*/ 158 h 158"/>
              <a:gd name="T8" fmla="*/ 1 w 845"/>
              <a:gd name="T9" fmla="*/ 156 h 158"/>
              <a:gd name="T10" fmla="*/ 2 w 845"/>
              <a:gd name="T11" fmla="*/ 0 h 158"/>
            </a:gdLst>
            <a:ahLst/>
            <a:cxnLst>
              <a:cxn ang="0">
                <a:pos x="T0" y="T1"/>
              </a:cxn>
              <a:cxn ang="0">
                <a:pos x="T2" y="T3"/>
              </a:cxn>
              <a:cxn ang="0">
                <a:pos x="T4" y="T5"/>
              </a:cxn>
              <a:cxn ang="0">
                <a:pos x="T6" y="T7"/>
              </a:cxn>
              <a:cxn ang="0">
                <a:pos x="T8" y="T9"/>
              </a:cxn>
              <a:cxn ang="0">
                <a:pos x="T10" y="T11"/>
              </a:cxn>
            </a:cxnLst>
            <a:rect l="0" t="0" r="r" b="b"/>
            <a:pathLst>
              <a:path w="845" h="158">
                <a:moveTo>
                  <a:pt x="2" y="0"/>
                </a:moveTo>
                <a:cubicBezTo>
                  <a:pt x="143" y="4"/>
                  <a:pt x="440" y="3"/>
                  <a:pt x="555" y="4"/>
                </a:cubicBezTo>
                <a:cubicBezTo>
                  <a:pt x="670" y="5"/>
                  <a:pt x="545" y="8"/>
                  <a:pt x="695" y="4"/>
                </a:cubicBezTo>
                <a:cubicBezTo>
                  <a:pt x="845" y="0"/>
                  <a:pt x="841" y="104"/>
                  <a:pt x="844" y="158"/>
                </a:cubicBezTo>
                <a:cubicBezTo>
                  <a:pt x="715" y="152"/>
                  <a:pt x="185" y="158"/>
                  <a:pt x="1" y="156"/>
                </a:cubicBezTo>
                <a:cubicBezTo>
                  <a:pt x="3" y="84"/>
                  <a:pt x="0" y="122"/>
                  <a:pt x="2" y="0"/>
                </a:cubicBezTo>
                <a:close/>
              </a:path>
            </a:pathLst>
          </a:cu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t-EE"/>
          </a:p>
        </p:txBody>
      </p:sp>
      <p:sp>
        <p:nvSpPr>
          <p:cNvPr id="126986" name="Rectangle 10"/>
          <p:cNvSpPr>
            <a:spLocks noChangeArrowheads="1"/>
          </p:cNvSpPr>
          <p:nvPr/>
        </p:nvSpPr>
        <p:spPr bwMode="auto">
          <a:xfrm flipV="1">
            <a:off x="0" y="730250"/>
            <a:ext cx="9193213" cy="36513"/>
          </a:xfrm>
          <a:prstGeom prst="rect">
            <a:avLst/>
          </a:prstGeom>
          <a:solidFill>
            <a:srgbClr val="008050"/>
          </a:solidFill>
          <a:ln>
            <a:noFill/>
          </a:ln>
          <a:effectLst/>
          <a:extLst>
            <a:ext uri="{91240B29-F687-4F45-9708-019B960494DF}">
              <a14:hiddenLine xmlns:a14="http://schemas.microsoft.com/office/drawing/2010/main" w="9525">
                <a:solidFill>
                  <a:srgbClr val="00607D"/>
                </a:solidFill>
                <a:miter lim="800000"/>
                <a:headEnd/>
                <a:tailEnd/>
              </a14:hiddenLine>
            </a:ext>
            <a:ext uri="{AF507438-7753-43E0-B8FC-AC1667EBCBE1}">
              <a14:hiddenEffects xmlns:a14="http://schemas.microsoft.com/office/drawing/2010/main">
                <a:effectLst>
                  <a:outerShdw dist="17961" dir="2700000" algn="ctr" rotWithShape="0">
                    <a:srgbClr val="008050">
                      <a:gamma/>
                      <a:shade val="60000"/>
                      <a:invGamma/>
                    </a:srgbClr>
                  </a:outerShdw>
                </a:effectLst>
              </a14:hiddenEffects>
            </a:ext>
          </a:extLst>
        </p:spPr>
        <p:txBody>
          <a:bodyPr wrap="none" anchor="ctr"/>
          <a:lstStyle/>
          <a:p>
            <a:endParaRPr lang="et-EE"/>
          </a:p>
        </p:txBody>
      </p:sp>
      <p:pic>
        <p:nvPicPr>
          <p:cNvPr id="126987" name="Picture 11" descr="bc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96188" y="130175"/>
            <a:ext cx="1397000" cy="4603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rtl="0" fontAlgn="base">
        <a:spcBef>
          <a:spcPct val="0"/>
        </a:spcBef>
        <a:spcAft>
          <a:spcPct val="0"/>
        </a:spcAft>
        <a:defRPr sz="3800" b="1">
          <a:solidFill>
            <a:srgbClr val="00805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2pPr>
      <a:lvl3pPr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3pPr>
      <a:lvl4pPr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4pPr>
      <a:lvl5pPr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5pPr>
      <a:lvl6pPr marL="457200"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6pPr>
      <a:lvl7pPr marL="914400"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7pPr>
      <a:lvl8pPr marL="1371600"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8pPr>
      <a:lvl9pPr marL="1828800"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9pPr>
    </p:titleStyle>
    <p:bodyStyle>
      <a:lvl1pPr marL="342900" indent="-342900" algn="l" rtl="0" fontAlgn="base">
        <a:spcBef>
          <a:spcPct val="20000"/>
        </a:spcBef>
        <a:spcAft>
          <a:spcPct val="0"/>
        </a:spcAft>
        <a:buClr>
          <a:srgbClr val="800000"/>
        </a:buClr>
        <a:buChar char="•"/>
        <a:defRPr sz="2600" b="1">
          <a:solidFill>
            <a:schemeClr val="tx1"/>
          </a:solidFill>
          <a:latin typeface="+mn-lt"/>
          <a:ea typeface="+mn-ea"/>
          <a:cs typeface="+mn-cs"/>
        </a:defRPr>
      </a:lvl1pPr>
      <a:lvl2pPr marL="742950" indent="-285750" algn="l" rtl="0" fontAlgn="base">
        <a:spcBef>
          <a:spcPct val="20000"/>
        </a:spcBef>
        <a:spcAft>
          <a:spcPct val="0"/>
        </a:spcAft>
        <a:buClr>
          <a:srgbClr val="800000"/>
        </a:buClr>
        <a:buChar char="–"/>
        <a:defRPr sz="25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200" b="1">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0706" name="Picture 2" descr="koolitu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313" y="71438"/>
            <a:ext cx="210978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7" name="Rectangle 3"/>
          <p:cNvSpPr>
            <a:spLocks noChangeArrowheads="1"/>
          </p:cNvSpPr>
          <p:nvPr/>
        </p:nvSpPr>
        <p:spPr bwMode="auto">
          <a:xfrm>
            <a:off x="-1588" y="766763"/>
            <a:ext cx="9147176" cy="6091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EAEAEA">
                      <a:gamma/>
                      <a:shade val="60000"/>
                      <a:invGamma/>
                    </a:srgbClr>
                  </a:outerShdw>
                </a:effectLst>
              </a14:hiddenEffects>
            </a:ext>
          </a:extLst>
        </p:spPr>
        <p:txBody>
          <a:bodyPr wrap="none" anchor="ctr"/>
          <a:lstStyle/>
          <a:p>
            <a:endParaRPr lang="et-EE"/>
          </a:p>
        </p:txBody>
      </p:sp>
      <p:sp>
        <p:nvSpPr>
          <p:cNvPr id="200708" name="Rectangle 4"/>
          <p:cNvSpPr>
            <a:spLocks noChangeArrowheads="1"/>
          </p:cNvSpPr>
          <p:nvPr/>
        </p:nvSpPr>
        <p:spPr bwMode="auto">
          <a:xfrm>
            <a:off x="228600" y="1636713"/>
            <a:ext cx="8778875" cy="5053012"/>
          </a:xfrm>
          <a:prstGeom prst="rect">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t-EE"/>
          </a:p>
        </p:txBody>
      </p:sp>
      <p:sp>
        <p:nvSpPr>
          <p:cNvPr id="200709" name="Rectangle 5"/>
          <p:cNvSpPr>
            <a:spLocks noGrp="1" noChangeArrowheads="1"/>
          </p:cNvSpPr>
          <p:nvPr>
            <p:ph type="title"/>
          </p:nvPr>
        </p:nvSpPr>
        <p:spPr bwMode="auto">
          <a:xfrm>
            <a:off x="211138" y="908050"/>
            <a:ext cx="8785225"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t-EE" smtClean="0"/>
              <a:t>Click to edit Master title style</a:t>
            </a:r>
          </a:p>
        </p:txBody>
      </p:sp>
      <p:sp>
        <p:nvSpPr>
          <p:cNvPr id="200710" name="Rectangle 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t-EE"/>
          </a:p>
        </p:txBody>
      </p:sp>
      <p:sp>
        <p:nvSpPr>
          <p:cNvPr id="200711"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t-EE"/>
          </a:p>
        </p:txBody>
      </p:sp>
      <p:sp>
        <p:nvSpPr>
          <p:cNvPr id="200712" name="Rectangle 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2323855-AEC1-425C-BD3B-3C79D27DAE26}" type="slidenum">
              <a:rPr lang="et-EE"/>
              <a:pPr/>
              <a:t>‹#›</a:t>
            </a:fld>
            <a:endParaRPr lang="et-EE"/>
          </a:p>
        </p:txBody>
      </p:sp>
      <p:sp>
        <p:nvSpPr>
          <p:cNvPr id="200713" name="Freeform 9"/>
          <p:cNvSpPr>
            <a:spLocks/>
          </p:cNvSpPr>
          <p:nvPr/>
        </p:nvSpPr>
        <p:spPr bwMode="auto">
          <a:xfrm>
            <a:off x="-1588" y="530225"/>
            <a:ext cx="1335088" cy="250825"/>
          </a:xfrm>
          <a:custGeom>
            <a:avLst/>
            <a:gdLst>
              <a:gd name="T0" fmla="*/ 2 w 845"/>
              <a:gd name="T1" fmla="*/ 0 h 158"/>
              <a:gd name="T2" fmla="*/ 555 w 845"/>
              <a:gd name="T3" fmla="*/ 4 h 158"/>
              <a:gd name="T4" fmla="*/ 695 w 845"/>
              <a:gd name="T5" fmla="*/ 4 h 158"/>
              <a:gd name="T6" fmla="*/ 844 w 845"/>
              <a:gd name="T7" fmla="*/ 158 h 158"/>
              <a:gd name="T8" fmla="*/ 1 w 845"/>
              <a:gd name="T9" fmla="*/ 156 h 158"/>
              <a:gd name="T10" fmla="*/ 2 w 845"/>
              <a:gd name="T11" fmla="*/ 0 h 158"/>
            </a:gdLst>
            <a:ahLst/>
            <a:cxnLst>
              <a:cxn ang="0">
                <a:pos x="T0" y="T1"/>
              </a:cxn>
              <a:cxn ang="0">
                <a:pos x="T2" y="T3"/>
              </a:cxn>
              <a:cxn ang="0">
                <a:pos x="T4" y="T5"/>
              </a:cxn>
              <a:cxn ang="0">
                <a:pos x="T6" y="T7"/>
              </a:cxn>
              <a:cxn ang="0">
                <a:pos x="T8" y="T9"/>
              </a:cxn>
              <a:cxn ang="0">
                <a:pos x="T10" y="T11"/>
              </a:cxn>
            </a:cxnLst>
            <a:rect l="0" t="0" r="r" b="b"/>
            <a:pathLst>
              <a:path w="845" h="158">
                <a:moveTo>
                  <a:pt x="2" y="0"/>
                </a:moveTo>
                <a:cubicBezTo>
                  <a:pt x="143" y="4"/>
                  <a:pt x="440" y="3"/>
                  <a:pt x="555" y="4"/>
                </a:cubicBezTo>
                <a:cubicBezTo>
                  <a:pt x="670" y="5"/>
                  <a:pt x="545" y="8"/>
                  <a:pt x="695" y="4"/>
                </a:cubicBezTo>
                <a:cubicBezTo>
                  <a:pt x="845" y="0"/>
                  <a:pt x="841" y="104"/>
                  <a:pt x="844" y="158"/>
                </a:cubicBezTo>
                <a:cubicBezTo>
                  <a:pt x="715" y="152"/>
                  <a:pt x="185" y="158"/>
                  <a:pt x="1" y="156"/>
                </a:cubicBezTo>
                <a:cubicBezTo>
                  <a:pt x="3" y="84"/>
                  <a:pt x="0" y="122"/>
                  <a:pt x="2" y="0"/>
                </a:cubicBezTo>
                <a:close/>
              </a:path>
            </a:pathLst>
          </a:cu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t-EE"/>
          </a:p>
        </p:txBody>
      </p:sp>
      <p:sp>
        <p:nvSpPr>
          <p:cNvPr id="200714" name="Rectangle 10"/>
          <p:cNvSpPr>
            <a:spLocks noChangeArrowheads="1"/>
          </p:cNvSpPr>
          <p:nvPr/>
        </p:nvSpPr>
        <p:spPr bwMode="auto">
          <a:xfrm flipV="1">
            <a:off x="0" y="730250"/>
            <a:ext cx="9193213" cy="36513"/>
          </a:xfrm>
          <a:prstGeom prst="rect">
            <a:avLst/>
          </a:prstGeom>
          <a:solidFill>
            <a:srgbClr val="008050"/>
          </a:solidFill>
          <a:ln>
            <a:noFill/>
          </a:ln>
          <a:effectLst/>
          <a:extLst>
            <a:ext uri="{91240B29-F687-4F45-9708-019B960494DF}">
              <a14:hiddenLine xmlns:a14="http://schemas.microsoft.com/office/drawing/2010/main" w="9525">
                <a:solidFill>
                  <a:srgbClr val="00607D"/>
                </a:solidFill>
                <a:miter lim="800000"/>
                <a:headEnd/>
                <a:tailEnd/>
              </a14:hiddenLine>
            </a:ext>
            <a:ext uri="{AF507438-7753-43E0-B8FC-AC1667EBCBE1}">
              <a14:hiddenEffects xmlns:a14="http://schemas.microsoft.com/office/drawing/2010/main">
                <a:effectLst>
                  <a:outerShdw dist="17961" dir="2700000" algn="ctr" rotWithShape="0">
                    <a:srgbClr val="008050">
                      <a:gamma/>
                      <a:shade val="60000"/>
                      <a:invGamma/>
                    </a:srgbClr>
                  </a:outerShdw>
                </a:effectLst>
              </a14:hiddenEffects>
            </a:ext>
          </a:extLst>
        </p:spPr>
        <p:txBody>
          <a:bodyPr wrap="none" anchor="ctr"/>
          <a:lstStyle/>
          <a:p>
            <a:endParaRPr lang="et-EE"/>
          </a:p>
        </p:txBody>
      </p:sp>
      <p:pic>
        <p:nvPicPr>
          <p:cNvPr id="200715" name="Picture 11" descr="bc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96188" y="130175"/>
            <a:ext cx="1397000" cy="4603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5"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fontAlgn="base">
        <a:spcBef>
          <a:spcPct val="0"/>
        </a:spcBef>
        <a:spcAft>
          <a:spcPct val="0"/>
        </a:spcAft>
        <a:defRPr sz="3800" b="1">
          <a:solidFill>
            <a:srgbClr val="00805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2pPr>
      <a:lvl3pPr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3pPr>
      <a:lvl4pPr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4pPr>
      <a:lvl5pPr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5pPr>
      <a:lvl6pPr marL="457200"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6pPr>
      <a:lvl7pPr marL="914400"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7pPr>
      <a:lvl8pPr marL="1371600"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8pPr>
      <a:lvl9pPr marL="1828800" algn="l" rtl="0" fontAlgn="base">
        <a:spcBef>
          <a:spcPct val="0"/>
        </a:spcBef>
        <a:spcAft>
          <a:spcPct val="0"/>
        </a:spcAft>
        <a:defRPr sz="3800" b="1">
          <a:solidFill>
            <a:srgbClr val="008050"/>
          </a:solidFill>
          <a:effectLst>
            <a:outerShdw blurRad="38100" dist="38100" dir="2700000" algn="tl">
              <a:srgbClr val="C0C0C0"/>
            </a:outerShdw>
          </a:effectLst>
          <a:latin typeface="Helvetica" pitchFamily="34" charset="0"/>
        </a:defRPr>
      </a:lvl9pPr>
    </p:titleStyle>
    <p:bodyStyle>
      <a:lvl1pPr marL="342900" indent="-342900" algn="l" rtl="0" fontAlgn="base">
        <a:spcBef>
          <a:spcPct val="20000"/>
        </a:spcBef>
        <a:spcAft>
          <a:spcPct val="0"/>
        </a:spcAft>
        <a:buClr>
          <a:srgbClr val="800000"/>
        </a:buClr>
        <a:buChar char="•"/>
        <a:defRPr sz="2600" b="1">
          <a:solidFill>
            <a:schemeClr val="tx1"/>
          </a:solidFill>
          <a:latin typeface="+mn-lt"/>
          <a:ea typeface="+mn-ea"/>
          <a:cs typeface="+mn-cs"/>
        </a:defRPr>
      </a:lvl1pPr>
      <a:lvl2pPr marL="742950" indent="-285750" algn="l" rtl="0" fontAlgn="base">
        <a:spcBef>
          <a:spcPct val="20000"/>
        </a:spcBef>
        <a:spcAft>
          <a:spcPct val="0"/>
        </a:spcAft>
        <a:buClr>
          <a:srgbClr val="800000"/>
        </a:buClr>
        <a:buChar char="–"/>
        <a:defRPr sz="25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200" b="1">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Background With Wave Shapes "/>
          <p:cNvPicPr>
            <a:picLocks noChangeAspect="1" noChangeArrowheads="1"/>
          </p:cNvPicPr>
          <p:nvPr/>
        </p:nvPicPr>
        <p:blipFill>
          <a:blip r:embed="rId13" cstate="print"/>
          <a:srcRect l="7914" t="26481" r="-5755" b="25289"/>
          <a:stretch>
            <a:fillRect/>
          </a:stretch>
        </p:blipFill>
        <p:spPr bwMode="auto">
          <a:xfrm>
            <a:off x="0" y="3571900"/>
            <a:ext cx="9715536" cy="32861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t-E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34333-4FC0-4832-B48E-1BB4D6BFA92F}" type="datetimeFigureOut">
              <a:rPr lang="et-EE" smtClean="0"/>
              <a:pPr/>
              <a:t>28.04.2011</a:t>
            </a:fld>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C6F60-BFF4-453A-BD20-71EF75AA60EA}" type="slidenum">
              <a:rPr lang="et-EE" smtClean="0"/>
              <a:pPr/>
              <a:t>‹#›</a:t>
            </a:fld>
            <a:endParaRPr lang="et-EE"/>
          </a:p>
        </p:txBody>
      </p:sp>
      <p:pic>
        <p:nvPicPr>
          <p:cNvPr id="11" name="Picture 10" descr="BCS-Koolitus.jpg"/>
          <p:cNvPicPr>
            <a:picLocks noChangeAspect="1"/>
          </p:cNvPicPr>
          <p:nvPr/>
        </p:nvPicPr>
        <p:blipFill>
          <a:blip r:embed="rId14" cstate="print"/>
          <a:stretch>
            <a:fillRect/>
          </a:stretch>
        </p:blipFill>
        <p:spPr>
          <a:xfrm>
            <a:off x="8100392" y="6237312"/>
            <a:ext cx="790464" cy="466809"/>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spcBef>
          <a:spcPct val="0"/>
        </a:spcBef>
        <a:buNone/>
        <a:defRPr sz="3500" b="1" kern="1200">
          <a:solidFill>
            <a:srgbClr val="2B568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hyperlink" Target="http://eestiinternet.ee/domeenireeglid/domeenireeglid" TargetMode="External"/><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8" Type="http://schemas.openxmlformats.org/officeDocument/2006/relationships/hyperlink" Target="http://et.wikipedia.org/wiki/URL" TargetMode="External"/><Relationship Id="rId3" Type="http://schemas.openxmlformats.org/officeDocument/2006/relationships/hyperlink" Target="http://en.wikipedia.org/wiki/Mobile_ip" TargetMode="External"/><Relationship Id="rId7" Type="http://schemas.openxmlformats.org/officeDocument/2006/relationships/hyperlink" Target="http://et.wikipedia.org/wiki/Http" TargetMode="External"/><Relationship Id="rId2" Type="http://schemas.openxmlformats.org/officeDocument/2006/relationships/notesSlide" Target="../notesSlides/notesSlide40.xml"/><Relationship Id="rId1" Type="http://schemas.openxmlformats.org/officeDocument/2006/relationships/slideLayout" Target="../slideLayouts/slideLayout37.xml"/><Relationship Id="rId6" Type="http://schemas.openxmlformats.org/officeDocument/2006/relationships/hyperlink" Target="http://technet.microsoft.com/en-us/library/bb123848(EXCHG.65).aspx" TargetMode="External"/><Relationship Id="rId11" Type="http://schemas.openxmlformats.org/officeDocument/2006/relationships/hyperlink" Target="http://pyramdesign.angelfire.com/hyp/html_naidised.html" TargetMode="External"/><Relationship Id="rId5" Type="http://schemas.openxmlformats.org/officeDocument/2006/relationships/hyperlink" Target="http://www.microsoft.com/downloads/en/confirmation.aspx?FamilyID=c76296fd-61c9-4079-a0bb-582bca4a846f&amp;displaylang=en" TargetMode="External"/><Relationship Id="rId10" Type="http://schemas.openxmlformats.org/officeDocument/2006/relationships/hyperlink" Target="http://en.wikipedia.org/wiki/Common_Gateway_Interface" TargetMode="External"/><Relationship Id="rId4" Type="http://schemas.openxmlformats.org/officeDocument/2006/relationships/hyperlink" Target="http://iva.e-uni.ee/IVA/EITS/" TargetMode="External"/><Relationship Id="rId9" Type="http://schemas.openxmlformats.org/officeDocument/2006/relationships/hyperlink" Target="http://en.wikipedia.org/wiki/Active_server_pag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2" name="Rectangle 4"/>
          <p:cNvSpPr>
            <a:spLocks noGrp="1" noChangeArrowheads="1"/>
          </p:cNvSpPr>
          <p:nvPr>
            <p:ph type="ctrTitle"/>
          </p:nvPr>
        </p:nvSpPr>
        <p:spPr/>
        <p:txBody>
          <a:bodyPr/>
          <a:lstStyle/>
          <a:p>
            <a:r>
              <a:rPr lang="et-EE" sz="3600" dirty="0" smtClean="0"/>
              <a:t>MOODUL C4. VÕRGUTEENUSED</a:t>
            </a:r>
            <a:endParaRPr lang="et-EE" sz="3600" dirty="0"/>
          </a:p>
        </p:txBody>
      </p:sp>
      <p:sp>
        <p:nvSpPr>
          <p:cNvPr id="350213" name="Rectangle 5"/>
          <p:cNvSpPr>
            <a:spLocks noGrp="1" noChangeArrowheads="1"/>
          </p:cNvSpPr>
          <p:nvPr>
            <p:ph type="subTitle" idx="1"/>
          </p:nvPr>
        </p:nvSpPr>
        <p:spPr/>
        <p:txBody>
          <a:bodyPr/>
          <a:lstStyle/>
          <a:p>
            <a:endParaRPr lang="et-E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Võrgu turvalisus</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t>Turvaalgoritmid</a:t>
            </a:r>
          </a:p>
          <a:p>
            <a:pPr lvl="1"/>
            <a:r>
              <a:rPr lang="et-EE" dirty="0" smtClean="0"/>
              <a:t>Sümmeetrilise võtmega krüpteerimine</a:t>
            </a:r>
          </a:p>
          <a:p>
            <a:pPr lvl="1"/>
            <a:endParaRPr lang="et-EE" dirty="0"/>
          </a:p>
        </p:txBody>
      </p:sp>
      <p:pic>
        <p:nvPicPr>
          <p:cNvPr id="1026" name="Picture 2" descr="http://veronika.tpt.edu.ee/joonised/C4/jo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132856"/>
            <a:ext cx="6845626" cy="447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881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Võrgu turvalisus</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t>Turvaalgoritmid</a:t>
            </a:r>
          </a:p>
          <a:p>
            <a:pPr lvl="1"/>
            <a:r>
              <a:rPr lang="et-EE" dirty="0" smtClean="0"/>
              <a:t>Asümmeetrilise võtmega (avaliku võtme algoritm)</a:t>
            </a:r>
          </a:p>
          <a:p>
            <a:pPr lvl="2"/>
            <a:r>
              <a:rPr lang="et-EE" dirty="0" smtClean="0"/>
              <a:t>RSA 512-4096 bitti</a:t>
            </a:r>
          </a:p>
          <a:p>
            <a:pPr lvl="2"/>
            <a:r>
              <a:rPr lang="et-EE" dirty="0" smtClean="0"/>
              <a:t>Sõnumi krüpteerimine</a:t>
            </a:r>
          </a:p>
          <a:p>
            <a:pPr lvl="1"/>
            <a:endParaRPr lang="et-EE" dirty="0"/>
          </a:p>
        </p:txBody>
      </p:sp>
      <p:pic>
        <p:nvPicPr>
          <p:cNvPr id="2050" name="Picture 2" descr="http://veronika.tpt.edu.ee/joonised/C4/joo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559" y="2996952"/>
            <a:ext cx="7518382" cy="241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027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Võrgu turvalisus</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t>Turvaalgoritmid</a:t>
            </a:r>
          </a:p>
          <a:p>
            <a:pPr lvl="1"/>
            <a:r>
              <a:rPr lang="et-EE" dirty="0" smtClean="0"/>
              <a:t>Asümmeetrilise võtmega e-kirja krüpteerimine</a:t>
            </a:r>
            <a:endParaRPr lang="et-EE" dirty="0"/>
          </a:p>
        </p:txBody>
      </p:sp>
      <p:pic>
        <p:nvPicPr>
          <p:cNvPr id="5" name="Picture 2" descr="Bb123848.21058391-2d70-42f9-bf25-8ead79705b27(en-us,EXCHG.6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132856"/>
            <a:ext cx="6759709" cy="458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173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Võrgu turvalisus</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t>Turvaalgoritmid</a:t>
            </a:r>
          </a:p>
          <a:p>
            <a:pPr lvl="1"/>
            <a:r>
              <a:rPr lang="et-EE" dirty="0" smtClean="0"/>
              <a:t>Asümmeetrilise võtmega allkirjastamine</a:t>
            </a:r>
          </a:p>
          <a:p>
            <a:pPr lvl="2"/>
            <a:r>
              <a:rPr lang="et-EE" dirty="0" smtClean="0"/>
              <a:t>Digitaalne allkiri</a:t>
            </a:r>
          </a:p>
          <a:p>
            <a:pPr lvl="2"/>
            <a:r>
              <a:rPr lang="et-EE" dirty="0" smtClean="0"/>
              <a:t>Sõnumi räsi kodeeritakse</a:t>
            </a:r>
          </a:p>
          <a:p>
            <a:pPr lvl="3"/>
            <a:r>
              <a:rPr lang="et-EE" dirty="0" smtClean="0"/>
              <a:t>SHA</a:t>
            </a:r>
          </a:p>
          <a:p>
            <a:pPr lvl="1"/>
            <a:endParaRPr lang="et-EE" dirty="0"/>
          </a:p>
        </p:txBody>
      </p:sp>
      <p:pic>
        <p:nvPicPr>
          <p:cNvPr id="4098" name="Picture 2" descr="Bb123848.35451fb8-5e11-4d67-ba6e-e5d4da6febca(en-us,EXCHG.6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429000"/>
            <a:ext cx="8144152" cy="1395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038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Võrgu turvalisus</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t>Turvaalgoritmid</a:t>
            </a:r>
          </a:p>
          <a:p>
            <a:pPr lvl="1"/>
            <a:r>
              <a:rPr lang="et-EE" dirty="0" smtClean="0"/>
              <a:t>Asümmeetrilise võtmega e-kirja dekodeerimine</a:t>
            </a:r>
            <a:endParaRPr lang="et-EE" dirty="0"/>
          </a:p>
        </p:txBody>
      </p:sp>
      <p:pic>
        <p:nvPicPr>
          <p:cNvPr id="5122" name="Picture 2" descr="Bb123848.d1b14a27-5cfb-4df2-89f7-990219378716(en-us,EXCHG.6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204864"/>
            <a:ext cx="6636938" cy="3517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731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Võrgu turvalisus</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t>Turvaalgoritmid</a:t>
            </a:r>
          </a:p>
          <a:p>
            <a:pPr lvl="1"/>
            <a:r>
              <a:rPr lang="et-EE" dirty="0" smtClean="0"/>
              <a:t>Räsialgoritmid </a:t>
            </a:r>
            <a:r>
              <a:rPr lang="et-EE" dirty="0"/>
              <a:t>-</a:t>
            </a:r>
            <a:r>
              <a:rPr lang="et-EE" dirty="0" smtClean="0"/>
              <a:t> </a:t>
            </a:r>
            <a:r>
              <a:rPr lang="et-EE" dirty="0"/>
              <a:t>algoritmid kus sõnumist koostatakse üks kindla pikkusega arv ning sellest kontrollarvust esialgset sõnumit taastada ei ole </a:t>
            </a:r>
            <a:r>
              <a:rPr lang="et-EE" dirty="0" smtClean="0"/>
              <a:t>võimalik</a:t>
            </a:r>
          </a:p>
          <a:p>
            <a:pPr lvl="1"/>
            <a:endParaRPr lang="et-EE" dirty="0"/>
          </a:p>
        </p:txBody>
      </p:sp>
    </p:spTree>
    <p:extLst>
      <p:ext uri="{BB962C8B-B14F-4D97-AF65-F5344CB8AC3E}">
        <p14:creationId xmlns:p14="http://schemas.microsoft.com/office/powerpoint/2010/main" val="4141121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Võrgu turvalisus</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t>Autentimine</a:t>
            </a:r>
          </a:p>
          <a:p>
            <a:pPr lvl="1"/>
            <a:r>
              <a:rPr lang="et-EE" dirty="0" smtClean="0"/>
              <a:t>Väljakutse-vastus (challenge response)</a:t>
            </a:r>
          </a:p>
          <a:p>
            <a:pPr lvl="2"/>
            <a:r>
              <a:rPr lang="et-EE" dirty="0" smtClean="0"/>
              <a:t>Kasutaja nõuab autentimist</a:t>
            </a:r>
          </a:p>
          <a:p>
            <a:pPr lvl="2"/>
            <a:r>
              <a:rPr lang="et-EE" dirty="0" smtClean="0"/>
              <a:t>Server saadab vastuseks koodi</a:t>
            </a:r>
          </a:p>
          <a:p>
            <a:pPr lvl="2"/>
            <a:r>
              <a:rPr lang="et-EE" dirty="0" smtClean="0"/>
              <a:t>Kasutaja saadab vastuseks privaatse võtmega kodeeritud koodi</a:t>
            </a:r>
          </a:p>
          <a:p>
            <a:pPr lvl="1"/>
            <a:r>
              <a:rPr lang="et-EE" dirty="0" smtClean="0"/>
              <a:t>X.509 – standard PKI rakendamiseks</a:t>
            </a:r>
          </a:p>
          <a:p>
            <a:r>
              <a:rPr lang="et-EE" dirty="0" smtClean="0"/>
              <a:t>Tugev autentimine – vähemalt kaheastmeline autentimine (näiteks kiipkaart + kood)</a:t>
            </a:r>
            <a:endParaRPr lang="et-EE" dirty="0"/>
          </a:p>
        </p:txBody>
      </p:sp>
    </p:spTree>
    <p:extLst>
      <p:ext uri="{BB962C8B-B14F-4D97-AF65-F5344CB8AC3E}">
        <p14:creationId xmlns:p14="http://schemas.microsoft.com/office/powerpoint/2010/main" val="3647454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Võrgu turvalisus</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t>Turvasoklite kiht (Secure Sockets Layer)</a:t>
            </a:r>
          </a:p>
          <a:p>
            <a:pPr lvl="1"/>
            <a:r>
              <a:rPr lang="et-EE" dirty="0" smtClean="0"/>
              <a:t>TCP tasemel</a:t>
            </a:r>
          </a:p>
          <a:p>
            <a:pPr lvl="1"/>
            <a:r>
              <a:rPr lang="et-EE" dirty="0" smtClean="0"/>
              <a:t>Kasutaja autentimine</a:t>
            </a:r>
          </a:p>
          <a:p>
            <a:pPr lvl="1"/>
            <a:r>
              <a:rPr lang="et-EE" dirty="0" smtClean="0"/>
              <a:t>Sõnumite autentsus ja privaatsus</a:t>
            </a:r>
          </a:p>
          <a:p>
            <a:pPr lvl="1"/>
            <a:r>
              <a:rPr lang="et-EE" dirty="0" smtClean="0"/>
              <a:t>Klient-server rakendused üle WWW</a:t>
            </a:r>
          </a:p>
          <a:p>
            <a:pPr lvl="1"/>
            <a:r>
              <a:rPr lang="et-EE" dirty="0" smtClean="0"/>
              <a:t>Võtmete vahetus PKI vahendeid kasutades – sümmeetriline võti saadetakse krüpteerituna asümmeetrilise võtmega</a:t>
            </a:r>
          </a:p>
          <a:p>
            <a:pPr lvl="1"/>
            <a:r>
              <a:rPr lang="et-EE" dirty="0" smtClean="0"/>
              <a:t>Kliendi ja serveri autentimine</a:t>
            </a:r>
            <a:endParaRPr lang="et-EE" dirty="0"/>
          </a:p>
        </p:txBody>
      </p:sp>
    </p:spTree>
    <p:extLst>
      <p:ext uri="{BB962C8B-B14F-4D97-AF65-F5344CB8AC3E}">
        <p14:creationId xmlns:p14="http://schemas.microsoft.com/office/powerpoint/2010/main" val="1104315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Domeeninimede süsteem</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t>Arvutid oskavad ühenduda IP aadresside abil</a:t>
            </a:r>
          </a:p>
          <a:p>
            <a:r>
              <a:rPr lang="et-EE" dirty="0" smtClean="0"/>
              <a:t>Inimesed eelistavad nimesid</a:t>
            </a:r>
          </a:p>
          <a:p>
            <a:r>
              <a:rPr lang="et-EE" dirty="0" smtClean="0">
                <a:latin typeface="Arial" charset="0"/>
              </a:rPr>
              <a:t>DNS lahendab nimed IP aadressideks</a:t>
            </a:r>
            <a:endParaRPr lang="et-EE" dirty="0">
              <a:latin typeface="Arial" charset="0"/>
            </a:endParaRPr>
          </a:p>
          <a:p>
            <a:endParaRPr lang="et-EE" b="1" dirty="0">
              <a:latin typeface="Arial" charset="0"/>
            </a:endParaRPr>
          </a:p>
          <a:p>
            <a:endParaRPr lang="et-EE" b="1" dirty="0">
              <a:latin typeface="Arial" charset="0"/>
            </a:endParaRPr>
          </a:p>
          <a:p>
            <a:endParaRPr lang="et-EE" dirty="0"/>
          </a:p>
        </p:txBody>
      </p:sp>
      <p:pic>
        <p:nvPicPr>
          <p:cNvPr id="4" name="Picture 6" descr="E:\Documents\Projects\MS 6425\VRT Downloads\Graphics\LaptopCompu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513" y="3952875"/>
            <a:ext cx="14160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a:grpSpLocks/>
          </p:cNvGrpSpPr>
          <p:nvPr/>
        </p:nvGrpSpPr>
        <p:grpSpPr bwMode="auto">
          <a:xfrm>
            <a:off x="7090551" y="3071812"/>
            <a:ext cx="1966912" cy="2466975"/>
            <a:chOff x="7177622" y="3533060"/>
            <a:chExt cx="1966378" cy="2467214"/>
          </a:xfrm>
        </p:grpSpPr>
        <p:pic>
          <p:nvPicPr>
            <p:cNvPr id="6" name="Picture 8" descr="E:\Documents\Projects\MS 6425\VRT Downloads\Graphic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7622" y="4444174"/>
              <a:ext cx="1322685" cy="15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E:\Documents\Projects\MS 6425\VRT Downloads\Graphics\WebS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4126" y="3533060"/>
              <a:ext cx="1779874" cy="129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
          <p:cNvGrpSpPr>
            <a:grpSpLocks/>
          </p:cNvGrpSpPr>
          <p:nvPr/>
        </p:nvGrpSpPr>
        <p:grpSpPr bwMode="auto">
          <a:xfrm>
            <a:off x="2561413" y="3249612"/>
            <a:ext cx="2182813" cy="2216150"/>
            <a:chOff x="2647735" y="3711140"/>
            <a:chExt cx="2182431" cy="2216682"/>
          </a:xfrm>
        </p:grpSpPr>
        <p:pic>
          <p:nvPicPr>
            <p:cNvPr id="9" name="Picture 8" descr="E:\Documents\Projects\MS 6425\VRT Downloads\Graphics\Ser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2855" y="4371722"/>
              <a:ext cx="1322685" cy="15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E:\Documents\Projects\MS 6425\VRT Downloads\Graphics\icon_dn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7735" y="3711140"/>
              <a:ext cx="2182431" cy="139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
          <p:cNvSpPr txBox="1">
            <a:spLocks noChangeArrowheads="1"/>
          </p:cNvSpPr>
          <p:nvPr/>
        </p:nvSpPr>
        <p:spPr bwMode="auto">
          <a:xfrm>
            <a:off x="2791601" y="5443537"/>
            <a:ext cx="1652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eaLnBrk="1" hangingPunct="1"/>
            <a:r>
              <a:rPr lang="en-US"/>
              <a:t>DNS Server</a:t>
            </a:r>
          </a:p>
        </p:txBody>
      </p:sp>
      <p:sp>
        <p:nvSpPr>
          <p:cNvPr id="12" name="TextBox 11"/>
          <p:cNvSpPr txBox="1">
            <a:spLocks noChangeArrowheads="1"/>
          </p:cNvSpPr>
          <p:nvPr/>
        </p:nvSpPr>
        <p:spPr bwMode="auto">
          <a:xfrm>
            <a:off x="437338" y="5443537"/>
            <a:ext cx="933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eaLnBrk="1" hangingPunct="1"/>
            <a:r>
              <a:rPr lang="en-US"/>
              <a:t>Client</a:t>
            </a:r>
          </a:p>
        </p:txBody>
      </p:sp>
      <p:sp>
        <p:nvSpPr>
          <p:cNvPr id="13" name="TextBox 12"/>
          <p:cNvSpPr txBox="1">
            <a:spLocks noChangeArrowheads="1"/>
          </p:cNvSpPr>
          <p:nvPr/>
        </p:nvSpPr>
        <p:spPr bwMode="auto">
          <a:xfrm>
            <a:off x="6793688" y="5699125"/>
            <a:ext cx="207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eaLnBrk="1" hangingPunct="1"/>
            <a:r>
              <a:rPr lang="en-US"/>
              <a:t>207.46.16.252</a:t>
            </a:r>
          </a:p>
        </p:txBody>
      </p:sp>
      <p:sp>
        <p:nvSpPr>
          <p:cNvPr id="14" name="TextBox 20"/>
          <p:cNvSpPr txBox="1">
            <a:spLocks noChangeArrowheads="1"/>
          </p:cNvSpPr>
          <p:nvPr/>
        </p:nvSpPr>
        <p:spPr bwMode="auto">
          <a:xfrm>
            <a:off x="6030101" y="5399087"/>
            <a:ext cx="3078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eaLnBrk="1" hangingPunct="1"/>
            <a:r>
              <a:rPr lang="en-US"/>
              <a:t>technet.microsoft.com</a:t>
            </a:r>
          </a:p>
        </p:txBody>
      </p:sp>
      <p:sp>
        <p:nvSpPr>
          <p:cNvPr id="15" name="Freeform 14"/>
          <p:cNvSpPr/>
          <p:nvPr/>
        </p:nvSpPr>
        <p:spPr bwMode="auto">
          <a:xfrm>
            <a:off x="1083451" y="3000375"/>
            <a:ext cx="2262187" cy="869950"/>
          </a:xfrm>
          <a:custGeom>
            <a:avLst/>
            <a:gdLst>
              <a:gd name="connsiteX0" fmla="*/ 0 w 4717143"/>
              <a:gd name="connsiteY0" fmla="*/ 2380357 h 2409386"/>
              <a:gd name="connsiteX1" fmla="*/ 2336800 w 4717143"/>
              <a:gd name="connsiteY1" fmla="*/ 14 h 2409386"/>
              <a:gd name="connsiteX2" fmla="*/ 4717143 w 4717143"/>
              <a:gd name="connsiteY2" fmla="*/ 2409386 h 2409386"/>
            </a:gdLst>
            <a:ahLst/>
            <a:cxnLst>
              <a:cxn ang="0">
                <a:pos x="connsiteX0" y="connsiteY0"/>
              </a:cxn>
              <a:cxn ang="0">
                <a:pos x="connsiteX1" y="connsiteY1"/>
              </a:cxn>
              <a:cxn ang="0">
                <a:pos x="connsiteX2" y="connsiteY2"/>
              </a:cxn>
            </a:cxnLst>
            <a:rect l="l" t="t" r="r" b="b"/>
            <a:pathLst>
              <a:path w="4717143" h="2409386">
                <a:moveTo>
                  <a:pt x="0" y="2380357"/>
                </a:moveTo>
                <a:cubicBezTo>
                  <a:pt x="775305" y="1187766"/>
                  <a:pt x="1550610" y="-4824"/>
                  <a:pt x="2336800" y="14"/>
                </a:cubicBezTo>
                <a:cubicBezTo>
                  <a:pt x="3122990" y="4852"/>
                  <a:pt x="3920066" y="1207119"/>
                  <a:pt x="4717143" y="2409386"/>
                </a:cubicBezTo>
              </a:path>
            </a:pathLst>
          </a:custGeom>
          <a:noFill/>
          <a:ln w="63500" cap="flat" cmpd="sng" algn="ctr">
            <a:solidFill>
              <a:srgbClr val="C00000"/>
            </a:solidFill>
            <a:prstDash val="solid"/>
            <a:round/>
            <a:headEnd type="none" w="med" len="med"/>
            <a:tailEnd type="triangl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6" name="TextBox 27"/>
          <p:cNvSpPr txBox="1">
            <a:spLocks noChangeArrowheads="1"/>
          </p:cNvSpPr>
          <p:nvPr/>
        </p:nvSpPr>
        <p:spPr bwMode="auto">
          <a:xfrm>
            <a:off x="935813" y="2689225"/>
            <a:ext cx="254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eaLnBrk="1" hangingPunct="1"/>
            <a:r>
              <a:rPr lang="en-US" sz="1400"/>
              <a:t>technet.microsoft.com?</a:t>
            </a:r>
          </a:p>
        </p:txBody>
      </p:sp>
      <p:sp>
        <p:nvSpPr>
          <p:cNvPr id="17" name="Freeform 16"/>
          <p:cNvSpPr/>
          <p:nvPr/>
        </p:nvSpPr>
        <p:spPr bwMode="auto">
          <a:xfrm>
            <a:off x="1100913" y="3857625"/>
            <a:ext cx="2262188" cy="822325"/>
          </a:xfrm>
          <a:custGeom>
            <a:avLst/>
            <a:gdLst>
              <a:gd name="connsiteX0" fmla="*/ 0 w 4717143"/>
              <a:gd name="connsiteY0" fmla="*/ 2380357 h 2409386"/>
              <a:gd name="connsiteX1" fmla="*/ 2336800 w 4717143"/>
              <a:gd name="connsiteY1" fmla="*/ 14 h 2409386"/>
              <a:gd name="connsiteX2" fmla="*/ 4717143 w 4717143"/>
              <a:gd name="connsiteY2" fmla="*/ 2409386 h 2409386"/>
            </a:gdLst>
            <a:ahLst/>
            <a:cxnLst>
              <a:cxn ang="0">
                <a:pos x="connsiteX0" y="connsiteY0"/>
              </a:cxn>
              <a:cxn ang="0">
                <a:pos x="connsiteX1" y="connsiteY1"/>
              </a:cxn>
              <a:cxn ang="0">
                <a:pos x="connsiteX2" y="connsiteY2"/>
              </a:cxn>
            </a:cxnLst>
            <a:rect l="l" t="t" r="r" b="b"/>
            <a:pathLst>
              <a:path w="4717143" h="2409386">
                <a:moveTo>
                  <a:pt x="0" y="2380357"/>
                </a:moveTo>
                <a:cubicBezTo>
                  <a:pt x="775305" y="1187766"/>
                  <a:pt x="1550610" y="-4824"/>
                  <a:pt x="2336800" y="14"/>
                </a:cubicBezTo>
                <a:cubicBezTo>
                  <a:pt x="3122990" y="4852"/>
                  <a:pt x="3920066" y="1207119"/>
                  <a:pt x="4717143" y="2409386"/>
                </a:cubicBezTo>
              </a:path>
            </a:pathLst>
          </a:custGeom>
          <a:noFill/>
          <a:ln w="63500" cap="flat" cmpd="sng" algn="ctr">
            <a:solidFill>
              <a:srgbClr val="C00000"/>
            </a:solidFill>
            <a:prstDash val="solid"/>
            <a:round/>
            <a:headEnd type="triangl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8" name="TextBox 29"/>
          <p:cNvSpPr txBox="1">
            <a:spLocks noChangeArrowheads="1"/>
          </p:cNvSpPr>
          <p:nvPr/>
        </p:nvSpPr>
        <p:spPr bwMode="auto">
          <a:xfrm>
            <a:off x="1397776" y="3556000"/>
            <a:ext cx="16589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Verdana" pitchFamily="34" charset="0"/>
                <a:cs typeface="Arial" pitchFamily="34" charset="0"/>
              </a:defRPr>
            </a:lvl1pPr>
            <a:lvl2pPr marL="742950" indent="-285750" eaLnBrk="0" hangingPunct="0">
              <a:defRPr b="1">
                <a:solidFill>
                  <a:schemeClr val="tx1"/>
                </a:solidFill>
                <a:latin typeface="Verdana" pitchFamily="34" charset="0"/>
                <a:cs typeface="Arial" pitchFamily="34" charset="0"/>
              </a:defRPr>
            </a:lvl2pPr>
            <a:lvl3pPr marL="1143000" indent="-228600" eaLnBrk="0" hangingPunct="0">
              <a:defRPr b="1">
                <a:solidFill>
                  <a:schemeClr val="tx1"/>
                </a:solidFill>
                <a:latin typeface="Verdana" pitchFamily="34" charset="0"/>
                <a:cs typeface="Arial" pitchFamily="34" charset="0"/>
              </a:defRPr>
            </a:lvl3pPr>
            <a:lvl4pPr marL="1600200" indent="-228600" eaLnBrk="0" hangingPunct="0">
              <a:defRPr b="1">
                <a:solidFill>
                  <a:schemeClr val="tx1"/>
                </a:solidFill>
                <a:latin typeface="Verdana" pitchFamily="34" charset="0"/>
                <a:cs typeface="Arial" pitchFamily="34" charset="0"/>
              </a:defRPr>
            </a:lvl4pPr>
            <a:lvl5pPr marL="2057400" indent="-228600" eaLnBrk="0" hangingPunct="0">
              <a:defRPr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b="1">
                <a:solidFill>
                  <a:schemeClr val="tx1"/>
                </a:solidFill>
                <a:latin typeface="Verdana" pitchFamily="34" charset="0"/>
                <a:cs typeface="Arial" pitchFamily="34" charset="0"/>
              </a:defRPr>
            </a:lvl9pPr>
          </a:lstStyle>
          <a:p>
            <a:pPr eaLnBrk="1" hangingPunct="1"/>
            <a:r>
              <a:rPr lang="en-US" sz="1400"/>
              <a:t>207.46.16.252</a:t>
            </a:r>
          </a:p>
        </p:txBody>
      </p:sp>
      <p:sp>
        <p:nvSpPr>
          <p:cNvPr id="19" name="Freeform 18"/>
          <p:cNvSpPr/>
          <p:nvPr/>
        </p:nvSpPr>
        <p:spPr bwMode="auto">
          <a:xfrm flipV="1">
            <a:off x="1188226" y="5102225"/>
            <a:ext cx="5995987" cy="866775"/>
          </a:xfrm>
          <a:custGeom>
            <a:avLst/>
            <a:gdLst>
              <a:gd name="connsiteX0" fmla="*/ 0 w 4717143"/>
              <a:gd name="connsiteY0" fmla="*/ 2380357 h 2409386"/>
              <a:gd name="connsiteX1" fmla="*/ 2336800 w 4717143"/>
              <a:gd name="connsiteY1" fmla="*/ 14 h 2409386"/>
              <a:gd name="connsiteX2" fmla="*/ 4717143 w 4717143"/>
              <a:gd name="connsiteY2" fmla="*/ 2409386 h 2409386"/>
            </a:gdLst>
            <a:ahLst/>
            <a:cxnLst>
              <a:cxn ang="0">
                <a:pos x="connsiteX0" y="connsiteY0"/>
              </a:cxn>
              <a:cxn ang="0">
                <a:pos x="connsiteX1" y="connsiteY1"/>
              </a:cxn>
              <a:cxn ang="0">
                <a:pos x="connsiteX2" y="connsiteY2"/>
              </a:cxn>
            </a:cxnLst>
            <a:rect l="l" t="t" r="r" b="b"/>
            <a:pathLst>
              <a:path w="4717143" h="2409386">
                <a:moveTo>
                  <a:pt x="0" y="2380357"/>
                </a:moveTo>
                <a:cubicBezTo>
                  <a:pt x="775305" y="1187766"/>
                  <a:pt x="1550610" y="-4824"/>
                  <a:pt x="2336800" y="14"/>
                </a:cubicBezTo>
                <a:cubicBezTo>
                  <a:pt x="3122990" y="4852"/>
                  <a:pt x="3920066" y="1207119"/>
                  <a:pt x="4717143" y="2409386"/>
                </a:cubicBezTo>
              </a:path>
            </a:pathLst>
          </a:custGeom>
          <a:noFill/>
          <a:ln w="63500" cap="flat" cmpd="sng" algn="ctr">
            <a:solidFill>
              <a:srgbClr val="C00000"/>
            </a:solidFill>
            <a:prstDash val="solid"/>
            <a:round/>
            <a:headEnd type="triangle" w="med" len="med"/>
            <a:tailEnd type="triangl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Tree>
    <p:extLst>
      <p:ext uri="{BB962C8B-B14F-4D97-AF65-F5344CB8AC3E}">
        <p14:creationId xmlns:p14="http://schemas.microsoft.com/office/powerpoint/2010/main" val="2482911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Domeeninimede süsteem</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t>DNS struktuur</a:t>
            </a:r>
            <a:endParaRPr lang="et-EE" dirty="0">
              <a:latin typeface="Arial" charset="0"/>
            </a:endParaRPr>
          </a:p>
          <a:p>
            <a:endParaRPr lang="et-EE" b="1" dirty="0">
              <a:latin typeface="Arial" charset="0"/>
            </a:endParaRPr>
          </a:p>
          <a:p>
            <a:endParaRPr lang="et-EE" b="1" dirty="0">
              <a:latin typeface="Arial" charset="0"/>
            </a:endParaRPr>
          </a:p>
          <a:p>
            <a:endParaRPr lang="et-EE"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28" y="2492896"/>
            <a:ext cx="8555037"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758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Võrgu turvalisus</a:t>
            </a:r>
            <a:endParaRPr lang="et-EE" dirty="0"/>
          </a:p>
        </p:txBody>
      </p:sp>
      <p:sp>
        <p:nvSpPr>
          <p:cNvPr id="3" name="Content Placeholder 2"/>
          <p:cNvSpPr>
            <a:spLocks noGrp="1"/>
          </p:cNvSpPr>
          <p:nvPr>
            <p:ph idx="1"/>
          </p:nvPr>
        </p:nvSpPr>
        <p:spPr/>
        <p:txBody>
          <a:bodyPr/>
          <a:lstStyle/>
          <a:p>
            <a:r>
              <a:rPr lang="et-EE" i="1" dirty="0" smtClean="0"/>
              <a:t>Miks on vaja</a:t>
            </a:r>
            <a:endParaRPr lang="et-EE" dirty="0" smtClean="0"/>
          </a:p>
          <a:p>
            <a:pPr lvl="1"/>
            <a:r>
              <a:rPr lang="et-EE" dirty="0" smtClean="0"/>
              <a:t>E-äri</a:t>
            </a:r>
          </a:p>
          <a:p>
            <a:pPr lvl="1"/>
            <a:r>
              <a:rPr lang="et-EE" dirty="0" smtClean="0"/>
              <a:t>E-post</a:t>
            </a:r>
          </a:p>
          <a:p>
            <a:pPr lvl="1"/>
            <a:r>
              <a:rPr lang="et-EE" dirty="0" smtClean="0"/>
              <a:t>Isikuandmete kaitse</a:t>
            </a:r>
          </a:p>
          <a:p>
            <a:endParaRPr lang="et-EE" dirty="0"/>
          </a:p>
        </p:txBody>
      </p:sp>
    </p:spTree>
    <p:extLst>
      <p:ext uri="{BB962C8B-B14F-4D97-AF65-F5344CB8AC3E}">
        <p14:creationId xmlns:p14="http://schemas.microsoft.com/office/powerpoint/2010/main" val="4224599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Domeeninimede süsteem</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t>Nimeserverite tüübid:</a:t>
            </a:r>
          </a:p>
          <a:p>
            <a:pPr lvl="1"/>
            <a:r>
              <a:rPr lang="et-EE" dirty="0" smtClean="0">
                <a:latin typeface="Arial" charset="0"/>
              </a:rPr>
              <a:t>Lokaalne nimeserver</a:t>
            </a:r>
          </a:p>
          <a:p>
            <a:pPr lvl="1"/>
            <a:r>
              <a:rPr lang="et-EE" dirty="0" smtClean="0">
                <a:latin typeface="Arial" charset="0"/>
              </a:rPr>
              <a:t>Juurnimeserver (Root Name Server)</a:t>
            </a:r>
          </a:p>
          <a:p>
            <a:pPr lvl="1"/>
            <a:r>
              <a:rPr lang="et-EE" dirty="0" smtClean="0">
                <a:latin typeface="Arial" charset="0"/>
              </a:rPr>
              <a:t>Autoritiivne nimeserver (Authoritative Name Server)</a:t>
            </a:r>
            <a:endParaRPr lang="et-EE" dirty="0">
              <a:latin typeface="Arial" charset="0"/>
            </a:endParaRPr>
          </a:p>
          <a:p>
            <a:endParaRPr lang="et-EE" b="1" dirty="0">
              <a:latin typeface="Arial" charset="0"/>
            </a:endParaRPr>
          </a:p>
          <a:p>
            <a:endParaRPr lang="et-EE" b="1" dirty="0">
              <a:latin typeface="Arial" charset="0"/>
            </a:endParaRPr>
          </a:p>
          <a:p>
            <a:endParaRPr lang="et-EE" dirty="0"/>
          </a:p>
        </p:txBody>
      </p:sp>
    </p:spTree>
    <p:extLst>
      <p:ext uri="{BB962C8B-B14F-4D97-AF65-F5344CB8AC3E}">
        <p14:creationId xmlns:p14="http://schemas.microsoft.com/office/powerpoint/2010/main" val="1270500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Domeeninimede süsteem</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t>Päringute tüübid: </a:t>
            </a:r>
            <a:r>
              <a:rPr lang="et-EE" dirty="0">
                <a:latin typeface="Arial" charset="0"/>
              </a:rPr>
              <a:t>r</a:t>
            </a:r>
            <a:r>
              <a:rPr lang="et-EE" dirty="0" smtClean="0">
                <a:latin typeface="Arial" charset="0"/>
              </a:rPr>
              <a:t>ekursiivne, iteratiivne</a:t>
            </a:r>
            <a:endParaRPr lang="et-EE" dirty="0">
              <a:latin typeface="Arial" charset="0"/>
            </a:endParaRPr>
          </a:p>
          <a:p>
            <a:endParaRPr lang="et-EE" b="1" dirty="0">
              <a:latin typeface="Arial" charset="0"/>
            </a:endParaRPr>
          </a:p>
          <a:p>
            <a:endParaRPr lang="et-EE" b="1" dirty="0">
              <a:latin typeface="Arial" charset="0"/>
            </a:endParaRPr>
          </a:p>
          <a:p>
            <a:endParaRPr lang="et-EE" dirty="0"/>
          </a:p>
        </p:txBody>
      </p:sp>
      <p:sp>
        <p:nvSpPr>
          <p:cNvPr id="6" name="Oval 5"/>
          <p:cNvSpPr>
            <a:spLocks noChangeArrowheads="1"/>
          </p:cNvSpPr>
          <p:nvPr/>
        </p:nvSpPr>
        <p:spPr bwMode="auto">
          <a:xfrm>
            <a:off x="793750" y="2413000"/>
            <a:ext cx="2790825" cy="3856038"/>
          </a:xfrm>
          <a:prstGeom prst="ellipse">
            <a:avLst/>
          </a:prstGeom>
          <a:gradFill rotWithShape="1">
            <a:gsLst>
              <a:gs pos="0">
                <a:srgbClr val="F0F1FF"/>
              </a:gs>
              <a:gs pos="100000">
                <a:srgbClr val="B3C8D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t-EE"/>
          </a:p>
        </p:txBody>
      </p:sp>
      <p:pic>
        <p:nvPicPr>
          <p:cNvPr id="7" name="Picture 6" descr="Computer_DesktopComputerSansKeyboard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225" y="5446713"/>
            <a:ext cx="782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erver01"/>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244725" y="2246313"/>
            <a:ext cx="91281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8"/>
          <p:cNvSpPr>
            <a:spLocks noChangeArrowheads="1"/>
          </p:cNvSpPr>
          <p:nvPr/>
        </p:nvSpPr>
        <p:spPr bwMode="auto">
          <a:xfrm>
            <a:off x="1995488" y="5922963"/>
            <a:ext cx="1708150" cy="333375"/>
          </a:xfrm>
          <a:prstGeom prst="roundRect">
            <a:avLst>
              <a:gd name="adj" fmla="val 4167"/>
            </a:avLst>
          </a:prstGeom>
          <a:solidFill>
            <a:schemeClr val="bg1"/>
          </a:solidFill>
          <a:ln w="9525" algn="ctr">
            <a:solidFill>
              <a:srgbClr val="777777"/>
            </a:solidFill>
            <a:round/>
            <a:headEnd/>
            <a:tailEnd/>
          </a:ln>
        </p:spPr>
        <p:txBody>
          <a:bodyPr anchor="ctr"/>
          <a:lstStyle/>
          <a:p>
            <a:pPr>
              <a:lnSpc>
                <a:spcPct val="80000"/>
              </a:lnSpc>
            </a:pPr>
            <a:r>
              <a:rPr lang="en-US" sz="1600"/>
              <a:t>Client Server</a:t>
            </a:r>
          </a:p>
        </p:txBody>
      </p:sp>
      <p:sp>
        <p:nvSpPr>
          <p:cNvPr id="10" name="AutoShape 9"/>
          <p:cNvSpPr>
            <a:spLocks noChangeArrowheads="1"/>
          </p:cNvSpPr>
          <p:nvPr/>
        </p:nvSpPr>
        <p:spPr bwMode="auto">
          <a:xfrm>
            <a:off x="387350" y="2085975"/>
            <a:ext cx="2197100" cy="368300"/>
          </a:xfrm>
          <a:prstGeom prst="roundRect">
            <a:avLst>
              <a:gd name="adj" fmla="val 4167"/>
            </a:avLst>
          </a:prstGeom>
          <a:solidFill>
            <a:schemeClr val="bg1"/>
          </a:solidFill>
          <a:ln w="9525" algn="ctr">
            <a:solidFill>
              <a:srgbClr val="777777"/>
            </a:solidFill>
            <a:round/>
            <a:headEnd/>
            <a:tailEnd/>
          </a:ln>
        </p:spPr>
        <p:txBody>
          <a:bodyPr anchor="ctr"/>
          <a:lstStyle/>
          <a:p>
            <a:pPr>
              <a:lnSpc>
                <a:spcPct val="80000"/>
              </a:lnSpc>
            </a:pPr>
            <a:r>
              <a:rPr lang="en-US" sz="1600"/>
              <a:t>Local DNS Server</a:t>
            </a:r>
          </a:p>
        </p:txBody>
      </p:sp>
      <p:pic>
        <p:nvPicPr>
          <p:cNvPr id="11" name="Picture 10" descr="Internet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9838" y="2713038"/>
            <a:ext cx="19097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erver01"/>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5670550" y="2005013"/>
            <a:ext cx="88423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erver01"/>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5862638" y="3133725"/>
            <a:ext cx="88423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Server01"/>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6432550" y="4624388"/>
            <a:ext cx="88423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14"/>
          <p:cNvSpPr>
            <a:spLocks noChangeArrowheads="1"/>
          </p:cNvSpPr>
          <p:nvPr/>
        </p:nvSpPr>
        <p:spPr bwMode="auto">
          <a:xfrm>
            <a:off x="6446838" y="2001838"/>
            <a:ext cx="1684337" cy="333375"/>
          </a:xfrm>
          <a:prstGeom prst="roundRect">
            <a:avLst>
              <a:gd name="adj" fmla="val 4167"/>
            </a:avLst>
          </a:prstGeom>
          <a:solidFill>
            <a:schemeClr val="bg1"/>
          </a:solidFill>
          <a:ln w="9525" algn="ctr">
            <a:solidFill>
              <a:srgbClr val="777777"/>
            </a:solidFill>
            <a:round/>
            <a:headEnd/>
            <a:tailEnd/>
          </a:ln>
        </p:spPr>
        <p:txBody>
          <a:bodyPr anchor="ctr"/>
          <a:lstStyle/>
          <a:p>
            <a:pPr>
              <a:lnSpc>
                <a:spcPct val="80000"/>
              </a:lnSpc>
            </a:pPr>
            <a:r>
              <a:rPr lang="en-US" sz="1600"/>
              <a:t>Root Hint (.)</a:t>
            </a:r>
          </a:p>
        </p:txBody>
      </p:sp>
      <p:sp>
        <p:nvSpPr>
          <p:cNvPr id="16" name="AutoShape 15"/>
          <p:cNvSpPr>
            <a:spLocks noChangeArrowheads="1"/>
          </p:cNvSpPr>
          <p:nvPr/>
        </p:nvSpPr>
        <p:spPr bwMode="auto">
          <a:xfrm>
            <a:off x="6705600" y="3100388"/>
            <a:ext cx="750888" cy="333375"/>
          </a:xfrm>
          <a:prstGeom prst="roundRect">
            <a:avLst>
              <a:gd name="adj" fmla="val 4167"/>
            </a:avLst>
          </a:prstGeom>
          <a:solidFill>
            <a:schemeClr val="bg1"/>
          </a:solidFill>
          <a:ln w="9525" algn="ctr">
            <a:solidFill>
              <a:srgbClr val="777777"/>
            </a:solidFill>
            <a:round/>
            <a:headEnd/>
            <a:tailEnd/>
          </a:ln>
        </p:spPr>
        <p:txBody>
          <a:bodyPr anchor="ctr"/>
          <a:lstStyle/>
          <a:p>
            <a:pPr>
              <a:lnSpc>
                <a:spcPct val="80000"/>
              </a:lnSpc>
            </a:pPr>
            <a:r>
              <a:rPr lang="en-US" sz="1600"/>
              <a:t>.com</a:t>
            </a:r>
          </a:p>
        </p:txBody>
      </p:sp>
      <p:sp>
        <p:nvSpPr>
          <p:cNvPr id="17" name="Line 16"/>
          <p:cNvSpPr>
            <a:spLocks noChangeShapeType="1"/>
          </p:cNvSpPr>
          <p:nvPr/>
        </p:nvSpPr>
        <p:spPr bwMode="auto">
          <a:xfrm flipV="1">
            <a:off x="1514475" y="3276600"/>
            <a:ext cx="830263" cy="2065338"/>
          </a:xfrm>
          <a:prstGeom prst="line">
            <a:avLst/>
          </a:prstGeom>
          <a:noFill/>
          <a:ln w="508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18" name="Line 17"/>
          <p:cNvSpPr>
            <a:spLocks noChangeShapeType="1"/>
          </p:cNvSpPr>
          <p:nvPr/>
        </p:nvSpPr>
        <p:spPr bwMode="auto">
          <a:xfrm flipH="1">
            <a:off x="1639888" y="3376613"/>
            <a:ext cx="839787" cy="2068512"/>
          </a:xfrm>
          <a:prstGeom prst="line">
            <a:avLst/>
          </a:prstGeom>
          <a:noFill/>
          <a:ln w="50800" cap="rnd">
            <a:solidFill>
              <a:srgbClr val="CC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t-EE"/>
          </a:p>
        </p:txBody>
      </p:sp>
      <p:sp>
        <p:nvSpPr>
          <p:cNvPr id="19" name="Rectangle 18"/>
          <p:cNvSpPr>
            <a:spLocks noChangeArrowheads="1"/>
          </p:cNvSpPr>
          <p:nvPr/>
        </p:nvSpPr>
        <p:spPr bwMode="auto">
          <a:xfrm>
            <a:off x="1649413" y="4089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t-EE"/>
          </a:p>
        </p:txBody>
      </p:sp>
      <p:sp>
        <p:nvSpPr>
          <p:cNvPr id="20" name="Rectangle 19"/>
          <p:cNvSpPr>
            <a:spLocks noChangeArrowheads="1"/>
          </p:cNvSpPr>
          <p:nvPr/>
        </p:nvSpPr>
        <p:spPr bwMode="auto">
          <a:xfrm rot="17556324">
            <a:off x="501650" y="3767138"/>
            <a:ext cx="21097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nSpc>
                <a:spcPct val="85000"/>
              </a:lnSpc>
            </a:pPr>
            <a:r>
              <a:rPr lang="en-US" b="0"/>
              <a:t>Recursive Query</a:t>
            </a:r>
          </a:p>
          <a:p>
            <a:pPr>
              <a:lnSpc>
                <a:spcPct val="85000"/>
              </a:lnSpc>
            </a:pPr>
            <a:r>
              <a:rPr lang="en-US" b="0"/>
              <a:t>mail1.nwtraders.com</a:t>
            </a:r>
          </a:p>
        </p:txBody>
      </p:sp>
      <p:sp>
        <p:nvSpPr>
          <p:cNvPr id="21" name="Rectangle 20"/>
          <p:cNvSpPr>
            <a:spLocks noChangeArrowheads="1"/>
          </p:cNvSpPr>
          <p:nvPr/>
        </p:nvSpPr>
        <p:spPr bwMode="auto">
          <a:xfrm rot="17599021">
            <a:off x="1527175" y="4094163"/>
            <a:ext cx="1654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b="0"/>
              <a:t>172.16.64.11</a:t>
            </a:r>
          </a:p>
        </p:txBody>
      </p:sp>
      <p:sp>
        <p:nvSpPr>
          <p:cNvPr id="22" name="Line 21"/>
          <p:cNvSpPr>
            <a:spLocks noChangeShapeType="1"/>
          </p:cNvSpPr>
          <p:nvPr/>
        </p:nvSpPr>
        <p:spPr bwMode="auto">
          <a:xfrm>
            <a:off x="3216275" y="2355850"/>
            <a:ext cx="2379663" cy="1588"/>
          </a:xfrm>
          <a:prstGeom prst="line">
            <a:avLst/>
          </a:prstGeom>
          <a:noFill/>
          <a:ln w="508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23" name="Line 22"/>
          <p:cNvSpPr>
            <a:spLocks noChangeShapeType="1"/>
          </p:cNvSpPr>
          <p:nvPr/>
        </p:nvSpPr>
        <p:spPr bwMode="auto">
          <a:xfrm>
            <a:off x="3200400" y="2955925"/>
            <a:ext cx="2603500" cy="550863"/>
          </a:xfrm>
          <a:prstGeom prst="line">
            <a:avLst/>
          </a:prstGeom>
          <a:noFill/>
          <a:ln w="508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24" name="Line 23"/>
          <p:cNvSpPr>
            <a:spLocks noChangeShapeType="1"/>
          </p:cNvSpPr>
          <p:nvPr/>
        </p:nvSpPr>
        <p:spPr bwMode="auto">
          <a:xfrm>
            <a:off x="2963863" y="3330575"/>
            <a:ext cx="3443287" cy="1554163"/>
          </a:xfrm>
          <a:prstGeom prst="line">
            <a:avLst/>
          </a:prstGeom>
          <a:noFill/>
          <a:ln w="508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25" name="Rectangle 24"/>
          <p:cNvSpPr>
            <a:spLocks noChangeArrowheads="1"/>
          </p:cNvSpPr>
          <p:nvPr/>
        </p:nvSpPr>
        <p:spPr bwMode="auto">
          <a:xfrm>
            <a:off x="3663950" y="1978025"/>
            <a:ext cx="16113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b="0"/>
              <a:t>Iterative Query</a:t>
            </a:r>
          </a:p>
        </p:txBody>
      </p:sp>
      <p:sp>
        <p:nvSpPr>
          <p:cNvPr id="26" name="Rectangle 25"/>
          <p:cNvSpPr>
            <a:spLocks noChangeArrowheads="1"/>
          </p:cNvSpPr>
          <p:nvPr/>
        </p:nvSpPr>
        <p:spPr bwMode="auto">
          <a:xfrm rot="1409217">
            <a:off x="4648200" y="4008438"/>
            <a:ext cx="1611313"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b="0"/>
              <a:t>Iterative Query</a:t>
            </a:r>
          </a:p>
        </p:txBody>
      </p:sp>
      <p:sp>
        <p:nvSpPr>
          <p:cNvPr id="27" name="Rectangle 26"/>
          <p:cNvSpPr>
            <a:spLocks noChangeArrowheads="1"/>
          </p:cNvSpPr>
          <p:nvPr/>
        </p:nvSpPr>
        <p:spPr bwMode="auto">
          <a:xfrm rot="690929">
            <a:off x="3921125" y="2868613"/>
            <a:ext cx="144303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b="0"/>
              <a:t>Iterative Query</a:t>
            </a:r>
          </a:p>
        </p:txBody>
      </p:sp>
      <p:sp>
        <p:nvSpPr>
          <p:cNvPr id="28" name="Text Box 27"/>
          <p:cNvSpPr txBox="1">
            <a:spLocks noChangeArrowheads="1"/>
          </p:cNvSpPr>
          <p:nvPr/>
        </p:nvSpPr>
        <p:spPr bwMode="auto">
          <a:xfrm>
            <a:off x="3908425" y="2455863"/>
            <a:ext cx="1290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r>
              <a:rPr lang="en-US" b="0"/>
              <a:t>Ask .com</a:t>
            </a:r>
          </a:p>
        </p:txBody>
      </p:sp>
      <p:sp>
        <p:nvSpPr>
          <p:cNvPr id="29" name="Line 28"/>
          <p:cNvSpPr>
            <a:spLocks noChangeShapeType="1"/>
          </p:cNvSpPr>
          <p:nvPr/>
        </p:nvSpPr>
        <p:spPr bwMode="auto">
          <a:xfrm flipH="1" flipV="1">
            <a:off x="3182938" y="2484438"/>
            <a:ext cx="2390775" cy="17462"/>
          </a:xfrm>
          <a:prstGeom prst="line">
            <a:avLst/>
          </a:prstGeom>
          <a:noFill/>
          <a:ln w="50800" cap="rnd">
            <a:solidFill>
              <a:srgbClr val="CC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t-EE"/>
          </a:p>
        </p:txBody>
      </p:sp>
      <p:sp>
        <p:nvSpPr>
          <p:cNvPr id="30" name="Line 29"/>
          <p:cNvSpPr>
            <a:spLocks noChangeShapeType="1"/>
          </p:cNvSpPr>
          <p:nvPr/>
        </p:nvSpPr>
        <p:spPr bwMode="auto">
          <a:xfrm flipH="1" flipV="1">
            <a:off x="2768600" y="3368675"/>
            <a:ext cx="3498850" cy="1576388"/>
          </a:xfrm>
          <a:prstGeom prst="line">
            <a:avLst/>
          </a:prstGeom>
          <a:noFill/>
          <a:ln w="50800" cap="rnd">
            <a:solidFill>
              <a:srgbClr val="CC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t-EE"/>
          </a:p>
        </p:txBody>
      </p:sp>
      <p:sp>
        <p:nvSpPr>
          <p:cNvPr id="31" name="Line 30"/>
          <p:cNvSpPr>
            <a:spLocks noChangeShapeType="1"/>
          </p:cNvSpPr>
          <p:nvPr/>
        </p:nvSpPr>
        <p:spPr bwMode="auto">
          <a:xfrm flipH="1" flipV="1">
            <a:off x="3111500" y="3054350"/>
            <a:ext cx="2647950" cy="592138"/>
          </a:xfrm>
          <a:prstGeom prst="line">
            <a:avLst/>
          </a:prstGeom>
          <a:noFill/>
          <a:ln w="50800" cap="rnd">
            <a:solidFill>
              <a:srgbClr val="CC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t-EE"/>
          </a:p>
        </p:txBody>
      </p:sp>
      <p:sp>
        <p:nvSpPr>
          <p:cNvPr id="32" name="Text Box 31"/>
          <p:cNvSpPr txBox="1">
            <a:spLocks noChangeArrowheads="1"/>
          </p:cNvSpPr>
          <p:nvPr/>
        </p:nvSpPr>
        <p:spPr bwMode="auto">
          <a:xfrm rot="775546">
            <a:off x="3411538" y="3344863"/>
            <a:ext cx="2419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r>
              <a:rPr lang="en-US" b="0"/>
              <a:t>Ask nwtraders.com</a:t>
            </a:r>
          </a:p>
        </p:txBody>
      </p:sp>
      <p:sp>
        <p:nvSpPr>
          <p:cNvPr id="33" name="Text Box 32"/>
          <p:cNvSpPr txBox="1">
            <a:spLocks noChangeArrowheads="1"/>
          </p:cNvSpPr>
          <p:nvPr/>
        </p:nvSpPr>
        <p:spPr bwMode="auto">
          <a:xfrm rot="1457945">
            <a:off x="3589338" y="4410075"/>
            <a:ext cx="28463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r>
              <a:rPr lang="en-US" b="0"/>
              <a:t>Authoritative Response</a:t>
            </a:r>
          </a:p>
        </p:txBody>
      </p:sp>
      <p:grpSp>
        <p:nvGrpSpPr>
          <p:cNvPr id="34" name="Group 33"/>
          <p:cNvGrpSpPr>
            <a:grpSpLocks/>
          </p:cNvGrpSpPr>
          <p:nvPr/>
        </p:nvGrpSpPr>
        <p:grpSpPr bwMode="auto">
          <a:xfrm>
            <a:off x="8035925" y="6265863"/>
            <a:ext cx="914400" cy="425450"/>
            <a:chOff x="384" y="3024"/>
            <a:chExt cx="720" cy="336"/>
          </a:xfrm>
        </p:grpSpPr>
        <p:sp>
          <p:nvSpPr>
            <p:cNvPr id="35" name="Oval 34"/>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a:noFill/>
            </a:ln>
            <a:effectLst>
              <a:outerShdw dist="17961" dir="2700000" algn="ctr" rotWithShape="0">
                <a:srgbClr val="969696"/>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t-EE"/>
            </a:p>
          </p:txBody>
        </p:sp>
        <p:grpSp>
          <p:nvGrpSpPr>
            <p:cNvPr id="36" name="Group 35"/>
            <p:cNvGrpSpPr>
              <a:grpSpLocks/>
            </p:cNvGrpSpPr>
            <p:nvPr/>
          </p:nvGrpSpPr>
          <p:grpSpPr bwMode="auto">
            <a:xfrm>
              <a:off x="480" y="3096"/>
              <a:ext cx="240" cy="192"/>
              <a:chOff x="480" y="3096"/>
              <a:chExt cx="240" cy="192"/>
            </a:xfrm>
          </p:grpSpPr>
          <p:sp>
            <p:nvSpPr>
              <p:cNvPr id="37" name="Oval 36"/>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t-EE"/>
              </a:p>
            </p:txBody>
          </p:sp>
          <p:sp>
            <p:nvSpPr>
              <p:cNvPr id="38" name="Freeform 37"/>
              <p:cNvSpPr>
                <a:spLocks/>
              </p:cNvSpPr>
              <p:nvPr/>
            </p:nvSpPr>
            <p:spPr bwMode="auto">
              <a:xfrm>
                <a:off x="539" y="3123"/>
                <a:ext cx="139" cy="133"/>
              </a:xfrm>
              <a:custGeom>
                <a:avLst/>
                <a:gdLst>
                  <a:gd name="T0" fmla="*/ 0 w 432"/>
                  <a:gd name="T1" fmla="*/ 0 h 576"/>
                  <a:gd name="T2" fmla="*/ 0 w 432"/>
                  <a:gd name="T3" fmla="*/ 133 h 576"/>
                  <a:gd name="T4" fmla="*/ 139 w 432"/>
                  <a:gd name="T5" fmla="*/ 67 h 576"/>
                  <a:gd name="T6" fmla="*/ 0 w 432"/>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endParaRPr lang="et-EE"/>
              </a:p>
            </p:txBody>
          </p:sp>
        </p:grpSp>
      </p:grpSp>
      <p:grpSp>
        <p:nvGrpSpPr>
          <p:cNvPr id="39" name="Group 38"/>
          <p:cNvGrpSpPr>
            <a:grpSpLocks/>
          </p:cNvGrpSpPr>
          <p:nvPr/>
        </p:nvGrpSpPr>
        <p:grpSpPr bwMode="auto">
          <a:xfrm>
            <a:off x="8523288" y="6356350"/>
            <a:ext cx="304800" cy="244475"/>
            <a:chOff x="768" y="3096"/>
            <a:chExt cx="240" cy="192"/>
          </a:xfrm>
        </p:grpSpPr>
        <p:sp>
          <p:nvSpPr>
            <p:cNvPr id="40" name="Oval 39"/>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t-EE"/>
            </a:p>
          </p:txBody>
        </p:sp>
        <p:sp>
          <p:nvSpPr>
            <p:cNvPr id="41" name="Rectangle 40"/>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endParaRPr lang="et-EE"/>
            </a:p>
          </p:txBody>
        </p:sp>
      </p:grpSp>
      <p:sp>
        <p:nvSpPr>
          <p:cNvPr id="42" name="AutoShape 41"/>
          <p:cNvSpPr>
            <a:spLocks noChangeArrowheads="1"/>
          </p:cNvSpPr>
          <p:nvPr/>
        </p:nvSpPr>
        <p:spPr bwMode="auto">
          <a:xfrm>
            <a:off x="6840538" y="4684713"/>
            <a:ext cx="2008187" cy="333375"/>
          </a:xfrm>
          <a:prstGeom prst="roundRect">
            <a:avLst>
              <a:gd name="adj" fmla="val 4167"/>
            </a:avLst>
          </a:prstGeom>
          <a:solidFill>
            <a:schemeClr val="bg1"/>
          </a:solidFill>
          <a:ln w="9525" algn="ctr">
            <a:solidFill>
              <a:srgbClr val="777777"/>
            </a:solidFill>
            <a:round/>
            <a:headEnd/>
            <a:tailEnd/>
          </a:ln>
        </p:spPr>
        <p:txBody>
          <a:bodyPr anchor="ctr"/>
          <a:lstStyle/>
          <a:p>
            <a:pPr>
              <a:lnSpc>
                <a:spcPct val="80000"/>
              </a:lnSpc>
            </a:pPr>
            <a:r>
              <a:rPr lang="en-US" sz="1600"/>
              <a:t>Nwtraders.com</a:t>
            </a:r>
          </a:p>
        </p:txBody>
      </p:sp>
    </p:spTree>
    <p:extLst>
      <p:ext uri="{BB962C8B-B14F-4D97-AF65-F5344CB8AC3E}">
        <p14:creationId xmlns:p14="http://schemas.microsoft.com/office/powerpoint/2010/main" val="180605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par>
                                <p:cTn id="8" presetID="1" presetClass="entr" presetSubtype="0" fill="hold"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1000"/>
                                        <p:tgtEl>
                                          <p:spTgt spid="22"/>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right)">
                                      <p:cBhvr>
                                        <p:cTn id="22" dur="1000"/>
                                        <p:tgtEl>
                                          <p:spTgt spid="29"/>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1000"/>
                                        <p:tgtEl>
                                          <p:spTgt spid="23"/>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par>
                          <p:cTn id="32" fill="hold">
                            <p:stCondLst>
                              <p:cond delay="1000"/>
                            </p:stCondLst>
                            <p:childTnLst>
                              <p:par>
                                <p:cTn id="33" presetID="22" presetClass="entr" presetSubtype="2"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right)">
                                      <p:cBhvr>
                                        <p:cTn id="35" dur="1000"/>
                                        <p:tgtEl>
                                          <p:spTgt spid="31"/>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2000"/>
                                        <p:tgtEl>
                                          <p:spTgt spid="24"/>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par>
                          <p:cTn id="45" fill="hold">
                            <p:stCondLst>
                              <p:cond delay="2000"/>
                            </p:stCondLst>
                            <p:childTnLst>
                              <p:par>
                                <p:cTn id="46" presetID="22" presetClass="entr" presetSubtype="2"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right)">
                                      <p:cBhvr>
                                        <p:cTn id="48" dur="2000"/>
                                        <p:tgtEl>
                                          <p:spTgt spid="30"/>
                                        </p:tgtEl>
                                      </p:cBhvr>
                                    </p:animEffect>
                                  </p:childTnLst>
                                </p:cTn>
                              </p:par>
                              <p:par>
                                <p:cTn id="49" presetID="1" presetClass="entr" presetSubtype="0" fill="hold" nodeType="withEffect">
                                  <p:stCondLst>
                                    <p:cond delay="0"/>
                                  </p:stCondLst>
                                  <p:childTnLst>
                                    <p:set>
                                      <p:cBhvr>
                                        <p:cTn id="50" dur="1" fill="hold">
                                          <p:stCondLst>
                                            <p:cond delay="0"/>
                                          </p:stCondLst>
                                        </p:cTn>
                                        <p:tgtEl>
                                          <p:spTgt spid="33">
                                            <p:txEl>
                                              <p:pRg st="0" end="0"/>
                                            </p:txEl>
                                          </p:spTgt>
                                        </p:tgtEl>
                                        <p:attrNameLst>
                                          <p:attrName>style.visibility</p:attrName>
                                        </p:attrNameLst>
                                      </p:cBhvr>
                                      <p:to>
                                        <p:strVal val="visible"/>
                                      </p:to>
                                    </p:se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up)">
                                      <p:cBhvr>
                                        <p:cTn id="54" dur="2000"/>
                                        <p:tgtEl>
                                          <p:spTgt spid="18"/>
                                        </p:tgtEl>
                                      </p:cBhvr>
                                    </p:animEffec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par>
                          <p:cTn id="57" fill="hold">
                            <p:stCondLst>
                              <p:cond delay="6000"/>
                            </p:stCondLst>
                            <p:childTnLst>
                              <p:par>
                                <p:cTn id="58" presetID="1" presetClass="entr" presetSubtype="0" fill="hold" nodeType="after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p:bldP spid="22" grpId="0" animBg="1"/>
      <p:bldP spid="23" grpId="0" animBg="1"/>
      <p:bldP spid="24" grpId="0" animBg="1"/>
      <p:bldP spid="25" grpId="0"/>
      <p:bldP spid="26" grpId="0"/>
      <p:bldP spid="27" grpId="0"/>
      <p:bldP spid="28" grpId="0"/>
      <p:bldP spid="29" grpId="0" animBg="1"/>
      <p:bldP spid="30" grpId="0" animBg="1"/>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Domeeninimede süsteem</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t>Domeeninimede määramine</a:t>
            </a:r>
          </a:p>
          <a:p>
            <a:pPr lvl="1"/>
            <a:r>
              <a:rPr lang="en-US" dirty="0" smtClean="0"/>
              <a:t>Internet </a:t>
            </a:r>
            <a:r>
              <a:rPr lang="en-US" dirty="0"/>
              <a:t>Corporation for Assigned Names and Numbers (ICANN)</a:t>
            </a:r>
            <a:endParaRPr lang="et-EE" dirty="0" smtClean="0"/>
          </a:p>
          <a:p>
            <a:pPr lvl="1"/>
            <a:r>
              <a:rPr lang="et-EE" dirty="0" smtClean="0"/>
              <a:t>Eestis Eesti Interneti Sihtasutus</a:t>
            </a:r>
          </a:p>
          <a:p>
            <a:pPr lvl="2"/>
            <a:r>
              <a:rPr lang="et-EE" dirty="0">
                <a:hlinkClick r:id="rId3"/>
              </a:rPr>
              <a:t>http://</a:t>
            </a:r>
            <a:r>
              <a:rPr lang="et-EE" dirty="0" smtClean="0">
                <a:hlinkClick r:id="rId3"/>
              </a:rPr>
              <a:t>eestiinternet.ee/domeenireeglid/domeenireeglid</a:t>
            </a:r>
            <a:endParaRPr lang="et-EE" dirty="0" smtClean="0"/>
          </a:p>
          <a:p>
            <a:pPr lvl="2"/>
            <a:r>
              <a:rPr lang="et-EE" dirty="0" smtClean="0"/>
              <a:t>Registreerimine registripidajate vahendusel</a:t>
            </a:r>
          </a:p>
          <a:p>
            <a:pPr lvl="3"/>
            <a:r>
              <a:rPr lang="et-EE" dirty="0"/>
              <a:t>http://www.eestiinternet.ee/registripidajad</a:t>
            </a:r>
          </a:p>
          <a:p>
            <a:pPr lvl="2"/>
            <a:endParaRPr lang="et-EE" dirty="0" smtClean="0"/>
          </a:p>
          <a:p>
            <a:pPr lvl="1"/>
            <a:endParaRPr lang="et-EE" dirty="0" smtClean="0"/>
          </a:p>
          <a:p>
            <a:endParaRPr lang="et-EE" b="1" dirty="0">
              <a:latin typeface="Arial" charset="0"/>
            </a:endParaRPr>
          </a:p>
          <a:p>
            <a:endParaRPr lang="et-EE" b="1" dirty="0">
              <a:latin typeface="Arial" charset="0"/>
            </a:endParaRPr>
          </a:p>
          <a:p>
            <a:endParaRPr lang="et-EE" dirty="0"/>
          </a:p>
        </p:txBody>
      </p:sp>
    </p:spTree>
    <p:extLst>
      <p:ext uri="{BB962C8B-B14F-4D97-AF65-F5344CB8AC3E}">
        <p14:creationId xmlns:p14="http://schemas.microsoft.com/office/powerpoint/2010/main" val="2904659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Domeeninimede süsteem</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t>Domeeninimede hierarhia</a:t>
            </a:r>
          </a:p>
          <a:p>
            <a:pPr lvl="1"/>
            <a:r>
              <a:rPr lang="et-EE" dirty="0" smtClean="0"/>
              <a:t>Ülataseme domenid (.com, .ee, jne)</a:t>
            </a:r>
          </a:p>
          <a:p>
            <a:pPr lvl="1"/>
            <a:r>
              <a:rPr lang="et-EE" dirty="0" smtClean="0"/>
              <a:t>Alamdomeenid (edu.ee, riik.ee, valitsus.riik.ee, www.valitsus.riik.ee jne)</a:t>
            </a:r>
          </a:p>
          <a:p>
            <a:r>
              <a:rPr lang="et-EE" dirty="0" smtClean="0"/>
              <a:t>Domeeninimi=hostinimi kui domeninimele vastab üks või mitu IP aadressi</a:t>
            </a:r>
          </a:p>
          <a:p>
            <a:r>
              <a:rPr lang="et-EE" dirty="0" smtClean="0"/>
              <a:t>Ühele IP-aadressile võib vastata mitu domeeninime</a:t>
            </a:r>
          </a:p>
          <a:p>
            <a:endParaRPr lang="et-EE" b="1" dirty="0">
              <a:latin typeface="Arial" charset="0"/>
            </a:endParaRPr>
          </a:p>
          <a:p>
            <a:endParaRPr lang="et-EE" b="1" dirty="0">
              <a:latin typeface="Arial" charset="0"/>
            </a:endParaRPr>
          </a:p>
          <a:p>
            <a:endParaRPr lang="et-EE" dirty="0"/>
          </a:p>
        </p:txBody>
      </p:sp>
    </p:spTree>
    <p:extLst>
      <p:ext uri="{BB962C8B-B14F-4D97-AF65-F5344CB8AC3E}">
        <p14:creationId xmlns:p14="http://schemas.microsoft.com/office/powerpoint/2010/main" val="2336722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Domeeninimede süsteem</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t>DNS serveri tuvastamisega seotud tööriistad:</a:t>
            </a:r>
          </a:p>
          <a:p>
            <a:pPr lvl="1"/>
            <a:r>
              <a:rPr lang="et-EE" dirty="0" smtClean="0"/>
              <a:t>Nslookup</a:t>
            </a:r>
          </a:p>
          <a:p>
            <a:pPr lvl="1"/>
            <a:r>
              <a:rPr lang="et-EE" dirty="0" smtClean="0"/>
              <a:t>Ipconfig</a:t>
            </a:r>
          </a:p>
          <a:p>
            <a:pPr lvl="1"/>
            <a:r>
              <a:rPr lang="et-EE" dirty="0" smtClean="0"/>
              <a:t>ifconfig</a:t>
            </a:r>
          </a:p>
          <a:p>
            <a:endParaRPr lang="et-EE" b="1" dirty="0">
              <a:latin typeface="Arial" charset="0"/>
            </a:endParaRPr>
          </a:p>
          <a:p>
            <a:endParaRPr lang="et-EE" b="1" dirty="0">
              <a:latin typeface="Arial" charset="0"/>
            </a:endParaRPr>
          </a:p>
          <a:p>
            <a:endParaRPr lang="et-EE" dirty="0"/>
          </a:p>
        </p:txBody>
      </p:sp>
    </p:spTree>
    <p:extLst>
      <p:ext uri="{BB962C8B-B14F-4D97-AF65-F5344CB8AC3E}">
        <p14:creationId xmlns:p14="http://schemas.microsoft.com/office/powerpoint/2010/main" val="947581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Ülemaailmne võrgustik WWW</a:t>
            </a:r>
            <a:endParaRPr lang="et-EE" dirty="0"/>
          </a:p>
        </p:txBody>
      </p:sp>
      <p:sp>
        <p:nvSpPr>
          <p:cNvPr id="3" name="Content Placeholder 2"/>
          <p:cNvSpPr>
            <a:spLocks noGrp="1"/>
          </p:cNvSpPr>
          <p:nvPr>
            <p:ph idx="1"/>
          </p:nvPr>
        </p:nvSpPr>
        <p:spPr>
          <a:xfrm>
            <a:off x="683568" y="1052736"/>
            <a:ext cx="7901584" cy="5400600"/>
          </a:xfrm>
        </p:spPr>
        <p:txBody>
          <a:bodyPr>
            <a:normAutofit fontScale="92500" lnSpcReduction="20000"/>
          </a:bodyPr>
          <a:lstStyle/>
          <a:p>
            <a:r>
              <a:rPr lang="et-EE" dirty="0" smtClean="0"/>
              <a:t>WWW – kogumik elektroonilisele kujule viidud infot koos hüpertekstilinkidega </a:t>
            </a:r>
          </a:p>
          <a:p>
            <a:r>
              <a:rPr lang="et-EE" dirty="0"/>
              <a:t>HTML (HyperText Markup </a:t>
            </a:r>
            <a:r>
              <a:rPr lang="et-EE" dirty="0" smtClean="0"/>
              <a:t>Language)</a:t>
            </a:r>
          </a:p>
          <a:p>
            <a:pPr marL="457200" lvl="1" indent="0">
              <a:buNone/>
            </a:pPr>
            <a:r>
              <a:rPr lang="en-US" dirty="0"/>
              <a:t>&lt;html&gt;</a:t>
            </a:r>
          </a:p>
          <a:p>
            <a:pPr marL="457200" lvl="1" indent="0">
              <a:buNone/>
            </a:pPr>
            <a:r>
              <a:rPr lang="en-US" dirty="0"/>
              <a:t>&lt;body&gt;</a:t>
            </a:r>
          </a:p>
          <a:p>
            <a:pPr marL="457200" lvl="1" indent="0">
              <a:buNone/>
            </a:pPr>
            <a:r>
              <a:rPr lang="en-US" dirty="0" err="1"/>
              <a:t>Siia</a:t>
            </a:r>
            <a:r>
              <a:rPr lang="en-US" dirty="0"/>
              <a:t> </a:t>
            </a:r>
            <a:r>
              <a:rPr lang="en-US" dirty="0" err="1"/>
              <a:t>tuleb</a:t>
            </a:r>
            <a:r>
              <a:rPr lang="en-US" dirty="0"/>
              <a:t> info</a:t>
            </a:r>
          </a:p>
          <a:p>
            <a:pPr marL="457200" lvl="1" indent="0">
              <a:buNone/>
            </a:pPr>
            <a:r>
              <a:rPr lang="en-US" dirty="0"/>
              <a:t>&lt;p&gt; </a:t>
            </a:r>
            <a:r>
              <a:rPr lang="en-US" dirty="0" err="1"/>
              <a:t>Siia</a:t>
            </a:r>
            <a:r>
              <a:rPr lang="en-US" dirty="0"/>
              <a:t> </a:t>
            </a:r>
            <a:r>
              <a:rPr lang="en-US" dirty="0" err="1"/>
              <a:t>pilt</a:t>
            </a:r>
            <a:r>
              <a:rPr lang="en-US" dirty="0"/>
              <a:t> &lt;IMG SRC="koala.jpg" WIDTH=300 HEIGHT=200&gt;&lt;/p&gt;</a:t>
            </a:r>
          </a:p>
          <a:p>
            <a:pPr marL="457200" lvl="1" indent="0">
              <a:buNone/>
            </a:pPr>
            <a:r>
              <a:rPr lang="en-US" dirty="0"/>
              <a:t>&lt;p&gt; &lt;a </a:t>
            </a:r>
            <a:r>
              <a:rPr lang="en-US" dirty="0" err="1"/>
              <a:t>href</a:t>
            </a:r>
            <a:r>
              <a:rPr lang="en-US" dirty="0"/>
              <a:t>=„link.htm"&gt;</a:t>
            </a:r>
            <a:r>
              <a:rPr lang="en-US" dirty="0" err="1"/>
              <a:t>Siit</a:t>
            </a:r>
            <a:r>
              <a:rPr lang="en-US" dirty="0"/>
              <a:t> </a:t>
            </a:r>
            <a:r>
              <a:rPr lang="en-US" dirty="0" err="1"/>
              <a:t>saad</a:t>
            </a:r>
            <a:r>
              <a:rPr lang="en-US" dirty="0"/>
              <a:t> </a:t>
            </a:r>
            <a:r>
              <a:rPr lang="en-US" dirty="0" err="1"/>
              <a:t>edasi</a:t>
            </a:r>
            <a:r>
              <a:rPr lang="en-US" dirty="0"/>
              <a:t>&lt;/a&gt;&lt;/p&gt;</a:t>
            </a:r>
          </a:p>
          <a:p>
            <a:pPr marL="457200" lvl="1" indent="0">
              <a:buNone/>
            </a:pPr>
            <a:r>
              <a:rPr lang="en-US" dirty="0"/>
              <a:t>&lt;/body&gt;</a:t>
            </a:r>
          </a:p>
          <a:p>
            <a:pPr marL="457200" lvl="1" indent="0">
              <a:buNone/>
            </a:pPr>
            <a:r>
              <a:rPr lang="en-US" dirty="0"/>
              <a:t>&lt;/html</a:t>
            </a:r>
            <a:r>
              <a:rPr lang="en-US" dirty="0" smtClean="0"/>
              <a:t>&gt;</a:t>
            </a:r>
            <a:endParaRPr lang="et-EE" dirty="0" smtClean="0"/>
          </a:p>
          <a:p>
            <a:pPr marL="514350" indent="-457200"/>
            <a:r>
              <a:rPr lang="et-EE" dirty="0" smtClean="0"/>
              <a:t>HTML5 erinevused: </a:t>
            </a:r>
          </a:p>
          <a:p>
            <a:pPr marL="457200" lvl="1" indent="0">
              <a:buNone/>
            </a:pPr>
            <a:r>
              <a:rPr lang="en-US" dirty="0"/>
              <a:t>http://et.wikipedia.org/wiki/HTML5#Erinevused_v.C3.B5rreldes_HTML_4-ga</a:t>
            </a:r>
          </a:p>
          <a:p>
            <a:endParaRPr lang="et-EE" dirty="0">
              <a:latin typeface="Arial" charset="0"/>
            </a:endParaRPr>
          </a:p>
          <a:p>
            <a:endParaRPr lang="et-EE" dirty="0"/>
          </a:p>
        </p:txBody>
      </p:sp>
    </p:spTree>
    <p:extLst>
      <p:ext uri="{BB962C8B-B14F-4D97-AF65-F5344CB8AC3E}">
        <p14:creationId xmlns:p14="http://schemas.microsoft.com/office/powerpoint/2010/main" val="2528182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Ülemaailmne võrgustik WWW</a:t>
            </a:r>
            <a:endParaRPr lang="et-EE" dirty="0"/>
          </a:p>
        </p:txBody>
      </p:sp>
      <p:sp>
        <p:nvSpPr>
          <p:cNvPr id="3" name="Content Placeholder 2"/>
          <p:cNvSpPr>
            <a:spLocks noGrp="1"/>
          </p:cNvSpPr>
          <p:nvPr>
            <p:ph idx="1"/>
          </p:nvPr>
        </p:nvSpPr>
        <p:spPr>
          <a:xfrm>
            <a:off x="395536" y="1052736"/>
            <a:ext cx="8424936" cy="5805264"/>
          </a:xfrm>
        </p:spPr>
        <p:txBody>
          <a:bodyPr>
            <a:normAutofit fontScale="92500" lnSpcReduction="20000"/>
          </a:bodyPr>
          <a:lstStyle/>
          <a:p>
            <a:r>
              <a:rPr lang="et-EE" dirty="0" smtClean="0"/>
              <a:t>HTTP (</a:t>
            </a:r>
            <a:r>
              <a:rPr lang="et-EE" dirty="0"/>
              <a:t>Hypertext Transfer Protocol </a:t>
            </a:r>
            <a:r>
              <a:rPr lang="et-EE" dirty="0" smtClean="0"/>
              <a:t>) – protokoll info edastamiseks arvutivõrkudes, algselt HTML dokumentide edastamiseks</a:t>
            </a:r>
          </a:p>
          <a:p>
            <a:pPr lvl="1"/>
            <a:r>
              <a:rPr lang="et-EE" dirty="0" smtClean="0"/>
              <a:t>Baseerub TCP protokollil</a:t>
            </a:r>
          </a:p>
          <a:p>
            <a:pPr lvl="1"/>
            <a:r>
              <a:rPr lang="et-EE" dirty="0" smtClean="0"/>
              <a:t>GET – küsib serverilt dokumenti</a:t>
            </a:r>
          </a:p>
          <a:p>
            <a:pPr lvl="1"/>
            <a:r>
              <a:rPr lang="et-EE" dirty="0" smtClean="0"/>
              <a:t>POST – saadab veebiserverile töötlemiseks andmed</a:t>
            </a:r>
          </a:p>
          <a:p>
            <a:r>
              <a:rPr lang="et-EE" dirty="0" smtClean="0">
                <a:latin typeface="Arial" charset="0"/>
              </a:rPr>
              <a:t>URL (Universal Resource Locator) – internetiaadress ressursside leidmiseks, esimene osa näitab ära protokolli</a:t>
            </a:r>
          </a:p>
          <a:p>
            <a:pPr lvl="1"/>
            <a:r>
              <a:rPr lang="et-EE" dirty="0"/>
              <a:t>Aadresi algus http://</a:t>
            </a:r>
          </a:p>
          <a:p>
            <a:pPr lvl="1"/>
            <a:r>
              <a:rPr lang="et-EE" dirty="0"/>
              <a:t>Aadressi algus https:// - üle SSL turvasoklite </a:t>
            </a:r>
            <a:r>
              <a:rPr lang="et-EE" dirty="0" smtClean="0"/>
              <a:t>kihi</a:t>
            </a:r>
          </a:p>
          <a:p>
            <a:pPr lvl="1"/>
            <a:r>
              <a:rPr lang="et-EE" dirty="0" smtClean="0"/>
              <a:t>Aadressi algus ftp://</a:t>
            </a:r>
          </a:p>
          <a:p>
            <a:pPr lvl="1"/>
            <a:r>
              <a:rPr lang="et-EE" dirty="0" smtClean="0"/>
              <a:t>Aadressi keskel on domeeninimi ja port</a:t>
            </a:r>
          </a:p>
          <a:p>
            <a:pPr lvl="1"/>
            <a:r>
              <a:rPr lang="et-EE" dirty="0" smtClean="0"/>
              <a:t>Aadressi lõpus on alamkataloog ja failinimi</a:t>
            </a:r>
          </a:p>
          <a:p>
            <a:pPr lvl="1"/>
            <a:r>
              <a:rPr lang="et-EE" dirty="0" smtClean="0"/>
              <a:t>Http://www.hot.ee:80/kataloog/fail</a:t>
            </a:r>
            <a:endParaRPr lang="et-EE" dirty="0"/>
          </a:p>
          <a:p>
            <a:endParaRPr lang="et-EE" dirty="0">
              <a:latin typeface="Arial" charset="0"/>
            </a:endParaRPr>
          </a:p>
          <a:p>
            <a:endParaRPr lang="et-EE" dirty="0"/>
          </a:p>
        </p:txBody>
      </p:sp>
    </p:spTree>
    <p:extLst>
      <p:ext uri="{BB962C8B-B14F-4D97-AF65-F5344CB8AC3E}">
        <p14:creationId xmlns:p14="http://schemas.microsoft.com/office/powerpoint/2010/main" val="1002851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Ülemaailmne võrgustik WWW</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a:latin typeface="Arial" charset="0"/>
              </a:rPr>
              <a:t>Klient-server lahendus – serveris info ja kasutaja pääseb sellele juurde kliendirakenduse (veebilehitseja) abil.</a:t>
            </a:r>
          </a:p>
          <a:p>
            <a:r>
              <a:rPr lang="et-EE" dirty="0">
                <a:latin typeface="Arial" charset="0"/>
              </a:rPr>
              <a:t>Veebiserver – pakub ligipääsu HTTP ja HTTPS protokollide vahendusel HTML dokumentidele ja muule infole (Apache, IIS)</a:t>
            </a:r>
          </a:p>
          <a:p>
            <a:r>
              <a:rPr lang="et-EE" dirty="0">
                <a:latin typeface="Arial" charset="0"/>
              </a:rPr>
              <a:t>Veebilehitseja – rakendus veebilehtede vaatamiseks, navigeerimiseks ja allalaadimiseks</a:t>
            </a:r>
          </a:p>
          <a:p>
            <a:endParaRPr lang="et-EE" dirty="0">
              <a:latin typeface="Arial" charset="0"/>
            </a:endParaRPr>
          </a:p>
          <a:p>
            <a:endParaRPr lang="et-EE" dirty="0"/>
          </a:p>
        </p:txBody>
      </p:sp>
    </p:spTree>
    <p:extLst>
      <p:ext uri="{BB962C8B-B14F-4D97-AF65-F5344CB8AC3E}">
        <p14:creationId xmlns:p14="http://schemas.microsoft.com/office/powerpoint/2010/main" val="2806276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Ülemaailmne võrgustik WWW</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latin typeface="Arial" charset="0"/>
              </a:rPr>
              <a:t>Dünaamilised veebilehed</a:t>
            </a:r>
          </a:p>
          <a:p>
            <a:pPr lvl="1"/>
            <a:r>
              <a:rPr lang="et-EE" dirty="0" smtClean="0">
                <a:latin typeface="Arial" charset="0"/>
              </a:rPr>
              <a:t>Leht kujundatakse vastavalt kasutaja poolt sooritatud päringule</a:t>
            </a:r>
          </a:p>
          <a:p>
            <a:pPr lvl="1"/>
            <a:r>
              <a:rPr lang="et-EE" dirty="0" smtClean="0">
                <a:latin typeface="Arial" charset="0"/>
              </a:rPr>
              <a:t>CGI (Common Gateway Interface)</a:t>
            </a:r>
          </a:p>
          <a:p>
            <a:pPr lvl="1"/>
            <a:r>
              <a:rPr lang="et-EE" dirty="0" smtClean="0">
                <a:latin typeface="Arial" charset="0"/>
              </a:rPr>
              <a:t>ASP (Active Server Pages)</a:t>
            </a:r>
          </a:p>
          <a:p>
            <a:pPr lvl="1"/>
            <a:r>
              <a:rPr lang="et-EE" dirty="0" smtClean="0">
                <a:latin typeface="Arial" charset="0"/>
              </a:rPr>
              <a:t>Otsingumootorid </a:t>
            </a:r>
            <a:endParaRPr lang="et-EE" dirty="0">
              <a:latin typeface="Arial" charset="0"/>
            </a:endParaRPr>
          </a:p>
          <a:p>
            <a:endParaRPr lang="et-EE" dirty="0"/>
          </a:p>
        </p:txBody>
      </p:sp>
    </p:spTree>
    <p:extLst>
      <p:ext uri="{BB962C8B-B14F-4D97-AF65-F5344CB8AC3E}">
        <p14:creationId xmlns:p14="http://schemas.microsoft.com/office/powerpoint/2010/main" val="24719575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Ülemaailmne võrgustik WWW</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latin typeface="Arial" charset="0"/>
              </a:rPr>
              <a:t>Dünaamilised veebilehed</a:t>
            </a:r>
          </a:p>
          <a:p>
            <a:pPr lvl="1"/>
            <a:r>
              <a:rPr lang="et-EE" dirty="0" smtClean="0">
                <a:latin typeface="Arial" charset="0"/>
              </a:rPr>
              <a:t>Koodi käivitamine kliendi masinas</a:t>
            </a:r>
          </a:p>
          <a:p>
            <a:pPr lvl="2"/>
            <a:r>
              <a:rPr lang="et-EE" dirty="0" smtClean="0">
                <a:latin typeface="Arial" charset="0"/>
              </a:rPr>
              <a:t>Skriptimiskeeled</a:t>
            </a:r>
          </a:p>
          <a:p>
            <a:pPr lvl="2"/>
            <a:r>
              <a:rPr lang="et-EE" dirty="0" smtClean="0">
                <a:latin typeface="Arial" charset="0"/>
              </a:rPr>
              <a:t>Brauseri laiendused (plug-in)</a:t>
            </a:r>
          </a:p>
          <a:p>
            <a:pPr lvl="2"/>
            <a:r>
              <a:rPr lang="et-EE" dirty="0" smtClean="0">
                <a:latin typeface="Arial" charset="0"/>
              </a:rPr>
              <a:t>Rakenduse kood HTML failis</a:t>
            </a:r>
          </a:p>
          <a:p>
            <a:pPr lvl="2"/>
            <a:r>
              <a:rPr lang="et-EE" dirty="0" smtClean="0">
                <a:latin typeface="Arial" charset="0"/>
              </a:rPr>
              <a:t>Javascript, Visual Basic Script</a:t>
            </a:r>
          </a:p>
          <a:p>
            <a:pPr lvl="2"/>
            <a:r>
              <a:rPr lang="et-EE" dirty="0" smtClean="0">
                <a:latin typeface="Arial" charset="0"/>
              </a:rPr>
              <a:t>Applet (Java) </a:t>
            </a:r>
            <a:endParaRPr lang="et-EE" dirty="0">
              <a:latin typeface="Arial" charset="0"/>
            </a:endParaRPr>
          </a:p>
          <a:p>
            <a:endParaRPr lang="et-EE" dirty="0"/>
          </a:p>
        </p:txBody>
      </p:sp>
    </p:spTree>
    <p:extLst>
      <p:ext uri="{BB962C8B-B14F-4D97-AF65-F5344CB8AC3E}">
        <p14:creationId xmlns:p14="http://schemas.microsoft.com/office/powerpoint/2010/main" val="2343532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Võrgu turvalisus</a:t>
            </a:r>
            <a:endParaRPr lang="et-EE" dirty="0"/>
          </a:p>
        </p:txBody>
      </p:sp>
      <p:sp>
        <p:nvSpPr>
          <p:cNvPr id="3" name="Content Placeholder 2"/>
          <p:cNvSpPr>
            <a:spLocks noGrp="1"/>
          </p:cNvSpPr>
          <p:nvPr>
            <p:ph idx="1"/>
          </p:nvPr>
        </p:nvSpPr>
        <p:spPr/>
        <p:txBody>
          <a:bodyPr/>
          <a:lstStyle/>
          <a:p>
            <a:r>
              <a:rPr lang="et-EE" dirty="0" smtClean="0"/>
              <a:t>Mõisted:</a:t>
            </a:r>
          </a:p>
          <a:p>
            <a:pPr lvl="1"/>
            <a:r>
              <a:rPr lang="et-EE" dirty="0" smtClean="0"/>
              <a:t>Autentsus (authenticity)– info tuleb õigest allikast</a:t>
            </a:r>
          </a:p>
          <a:p>
            <a:pPr lvl="1"/>
            <a:r>
              <a:rPr lang="et-EE" dirty="0" smtClean="0"/>
              <a:t>Puutumatus (integrity) – info ei ole teel muudetud</a:t>
            </a:r>
          </a:p>
          <a:p>
            <a:pPr lvl="1"/>
            <a:r>
              <a:rPr lang="et-EE" dirty="0" smtClean="0"/>
              <a:t>Kasutaja autentimine (authentication) – kasutaja identiteedi kontroll  </a:t>
            </a:r>
          </a:p>
          <a:p>
            <a:pPr lvl="1"/>
            <a:r>
              <a:rPr lang="et-EE" dirty="0" smtClean="0"/>
              <a:t>Konfidentsiaalsus (confidentiality) –andmed peavad olema kättesaadavad vaid volitatud kasutajatele</a:t>
            </a:r>
            <a:endParaRPr lang="et-EE" dirty="0"/>
          </a:p>
          <a:p>
            <a:endParaRPr lang="et-EE" dirty="0" smtClean="0"/>
          </a:p>
          <a:p>
            <a:endParaRPr lang="et-EE" dirty="0"/>
          </a:p>
        </p:txBody>
      </p:sp>
    </p:spTree>
    <p:extLst>
      <p:ext uri="{BB962C8B-B14F-4D97-AF65-F5344CB8AC3E}">
        <p14:creationId xmlns:p14="http://schemas.microsoft.com/office/powerpoint/2010/main" val="41019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Ülemaailmne võrgustik WWW</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latin typeface="Arial" charset="0"/>
              </a:rPr>
              <a:t>Dünaamilised veebilehed</a:t>
            </a:r>
          </a:p>
          <a:p>
            <a:endParaRPr lang="et-EE" dirty="0"/>
          </a:p>
        </p:txBody>
      </p:sp>
      <p:pic>
        <p:nvPicPr>
          <p:cNvPr id="8194" name="Picture 2" descr="javascript"/>
          <p:cNvPicPr>
            <a:picLocks noChangeAspect="1" noChangeArrowheads="1"/>
          </p:cNvPicPr>
          <p:nvPr/>
        </p:nvPicPr>
        <p:blipFill>
          <a:blip r:embed="rId3">
            <a:extLst>
              <a:ext uri="{28A0092B-C50C-407E-A947-70E740481C1C}">
                <a14:useLocalDpi xmlns:a14="http://schemas.microsoft.com/office/drawing/2010/main" val="0"/>
              </a:ext>
            </a:extLst>
          </a:blip>
          <a:srcRect r="54062" b="51500"/>
          <a:stretch>
            <a:fillRect/>
          </a:stretch>
        </p:blipFill>
        <p:spPr bwMode="auto">
          <a:xfrm>
            <a:off x="827584" y="1556792"/>
            <a:ext cx="6768752" cy="445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0352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Ülemaailmne võrgustik WWW</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latin typeface="Arial" charset="0"/>
              </a:rPr>
              <a:t>Veebilehtedele juurdepääsu kontroll</a:t>
            </a:r>
          </a:p>
          <a:p>
            <a:pPr lvl="1"/>
            <a:r>
              <a:rPr lang="et-EE" dirty="0" smtClean="0">
                <a:latin typeface="Arial" charset="0"/>
              </a:rPr>
              <a:t>Autentimine</a:t>
            </a:r>
          </a:p>
          <a:p>
            <a:pPr lvl="1"/>
            <a:r>
              <a:rPr lang="et-EE" dirty="0" smtClean="0">
                <a:latin typeface="Arial" charset="0"/>
              </a:rPr>
              <a:t>Cookie</a:t>
            </a:r>
            <a:endParaRPr lang="et-EE" dirty="0">
              <a:latin typeface="Arial" charset="0"/>
            </a:endParaRPr>
          </a:p>
          <a:p>
            <a:endParaRPr lang="et-EE" dirty="0">
              <a:latin typeface="Arial" charset="0"/>
            </a:endParaRPr>
          </a:p>
          <a:p>
            <a:endParaRPr lang="et-EE" dirty="0"/>
          </a:p>
        </p:txBody>
      </p:sp>
    </p:spTree>
    <p:extLst>
      <p:ext uri="{BB962C8B-B14F-4D97-AF65-F5344CB8AC3E}">
        <p14:creationId xmlns:p14="http://schemas.microsoft.com/office/powerpoint/2010/main" val="12339837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Elektronpost</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latin typeface="Arial" charset="0"/>
              </a:rPr>
              <a:t>Elektronposti klient - vahendab </a:t>
            </a:r>
            <a:r>
              <a:rPr lang="et-EE" dirty="0">
                <a:latin typeface="Arial" charset="0"/>
              </a:rPr>
              <a:t>elektronkirju (e-kirju) e-kirjade serveri ja </a:t>
            </a:r>
            <a:r>
              <a:rPr lang="et-EE" dirty="0" smtClean="0">
                <a:latin typeface="Arial" charset="0"/>
              </a:rPr>
              <a:t>kasutaja vahel</a:t>
            </a:r>
          </a:p>
          <a:p>
            <a:endParaRPr lang="et-EE" dirty="0">
              <a:latin typeface="Arial" charset="0"/>
            </a:endParaRPr>
          </a:p>
          <a:p>
            <a:r>
              <a:rPr lang="et-EE" dirty="0" smtClean="0">
                <a:latin typeface="Arial" charset="0"/>
              </a:rPr>
              <a:t>Elektronposti server – transpordib elektronposti erinevate serverite vahel</a:t>
            </a:r>
          </a:p>
          <a:p>
            <a:pPr lvl="1"/>
            <a:r>
              <a:rPr lang="et-EE" dirty="0" smtClean="0">
                <a:latin typeface="Arial" charset="0"/>
              </a:rPr>
              <a:t>SMTP</a:t>
            </a:r>
          </a:p>
          <a:p>
            <a:pPr lvl="1"/>
            <a:r>
              <a:rPr lang="et-EE" dirty="0" smtClean="0">
                <a:latin typeface="Arial" charset="0"/>
              </a:rPr>
              <a:t>POP, IMAP</a:t>
            </a:r>
          </a:p>
          <a:p>
            <a:pPr lvl="1"/>
            <a:r>
              <a:rPr lang="et-EE" dirty="0" smtClean="0">
                <a:latin typeface="Arial" charset="0"/>
              </a:rPr>
              <a:t>Kasutajate postkastid</a:t>
            </a:r>
          </a:p>
          <a:p>
            <a:endParaRPr lang="et-EE" dirty="0">
              <a:latin typeface="Arial" charset="0"/>
            </a:endParaRPr>
          </a:p>
          <a:p>
            <a:r>
              <a:rPr lang="et-EE" dirty="0" smtClean="0">
                <a:latin typeface="Arial" charset="0"/>
              </a:rPr>
              <a:t>MX –elektronpostiserveri kirje DNS serveris</a:t>
            </a:r>
            <a:endParaRPr lang="et-EE" dirty="0">
              <a:latin typeface="Arial" charset="0"/>
            </a:endParaRPr>
          </a:p>
          <a:p>
            <a:endParaRPr lang="et-EE" dirty="0">
              <a:latin typeface="Arial" charset="0"/>
            </a:endParaRPr>
          </a:p>
          <a:p>
            <a:endParaRPr lang="et-EE" dirty="0">
              <a:latin typeface="Arial" charset="0"/>
            </a:endParaRPr>
          </a:p>
          <a:p>
            <a:endParaRPr lang="et-EE" dirty="0"/>
          </a:p>
        </p:txBody>
      </p:sp>
    </p:spTree>
    <p:extLst>
      <p:ext uri="{BB962C8B-B14F-4D97-AF65-F5344CB8AC3E}">
        <p14:creationId xmlns:p14="http://schemas.microsoft.com/office/powerpoint/2010/main" val="32354913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Elektronpost</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latin typeface="Arial" charset="0"/>
              </a:rPr>
              <a:t>Protokollid</a:t>
            </a:r>
          </a:p>
          <a:p>
            <a:pPr lvl="1"/>
            <a:r>
              <a:rPr lang="et-EE" dirty="0" smtClean="0">
                <a:latin typeface="Arial" charset="0"/>
              </a:rPr>
              <a:t>SMTP (Simple Mail Transfer Protocol) – elektronposti liigutamine kliendi ja serveri vahel ja kahe serveri vahel, </a:t>
            </a:r>
          </a:p>
          <a:p>
            <a:pPr lvl="2"/>
            <a:r>
              <a:rPr lang="et-EE" dirty="0" smtClean="0">
                <a:latin typeface="Arial" charset="0"/>
              </a:rPr>
              <a:t>TCP port 25</a:t>
            </a:r>
          </a:p>
          <a:p>
            <a:pPr lvl="2"/>
            <a:r>
              <a:rPr lang="et-EE" dirty="0" smtClean="0">
                <a:latin typeface="Arial" charset="0"/>
              </a:rPr>
              <a:t>Tekstipõhine protokoll</a:t>
            </a:r>
          </a:p>
          <a:p>
            <a:pPr marL="914400" lvl="2" indent="0">
              <a:buNone/>
            </a:pPr>
            <a:r>
              <a:rPr lang="en-US" dirty="0" smtClean="0">
                <a:latin typeface="Arial" charset="0"/>
              </a:rPr>
              <a:t>Telnet </a:t>
            </a:r>
            <a:r>
              <a:rPr lang="et-EE" dirty="0" smtClean="0">
                <a:latin typeface="Arial" charset="0"/>
              </a:rPr>
              <a:t>mail.server.com</a:t>
            </a:r>
            <a:r>
              <a:rPr lang="en-US" dirty="0" smtClean="0">
                <a:latin typeface="Arial" charset="0"/>
              </a:rPr>
              <a:t> </a:t>
            </a:r>
            <a:r>
              <a:rPr lang="en-US" dirty="0" err="1" smtClean="0">
                <a:latin typeface="Arial" charset="0"/>
              </a:rPr>
              <a:t>smtp</a:t>
            </a:r>
            <a:endParaRPr lang="en-US" dirty="0">
              <a:latin typeface="Arial" charset="0"/>
            </a:endParaRPr>
          </a:p>
          <a:p>
            <a:pPr marL="914400" lvl="2" indent="0">
              <a:buNone/>
            </a:pPr>
            <a:r>
              <a:rPr lang="en-US" dirty="0" err="1" smtClean="0">
                <a:latin typeface="Arial" charset="0"/>
              </a:rPr>
              <a:t>Helo</a:t>
            </a:r>
            <a:r>
              <a:rPr lang="en-US" dirty="0" smtClean="0">
                <a:latin typeface="Arial" charset="0"/>
              </a:rPr>
              <a:t> </a:t>
            </a:r>
            <a:endParaRPr lang="en-US" dirty="0">
              <a:latin typeface="Arial" charset="0"/>
            </a:endParaRPr>
          </a:p>
          <a:p>
            <a:pPr marL="914400" lvl="2" indent="0">
              <a:buNone/>
            </a:pPr>
            <a:r>
              <a:rPr lang="en-US" dirty="0">
                <a:latin typeface="Arial" charset="0"/>
              </a:rPr>
              <a:t>Mail from: test@Contoso.com </a:t>
            </a:r>
          </a:p>
          <a:p>
            <a:pPr marL="914400" lvl="2" indent="0">
              <a:buNone/>
            </a:pPr>
            <a:r>
              <a:rPr lang="en-US" dirty="0" err="1">
                <a:latin typeface="Arial" charset="0"/>
              </a:rPr>
              <a:t>Rcpt</a:t>
            </a:r>
            <a:r>
              <a:rPr lang="en-US" dirty="0">
                <a:latin typeface="Arial" charset="0"/>
              </a:rPr>
              <a:t> to: kim@woodgrovebank.com </a:t>
            </a:r>
          </a:p>
          <a:p>
            <a:pPr marL="914400" lvl="2" indent="0">
              <a:buNone/>
            </a:pPr>
            <a:r>
              <a:rPr lang="en-US" dirty="0">
                <a:latin typeface="Arial" charset="0"/>
              </a:rPr>
              <a:t>Quit</a:t>
            </a:r>
            <a:endParaRPr lang="et-EE" dirty="0">
              <a:latin typeface="Arial" charset="0"/>
            </a:endParaRPr>
          </a:p>
          <a:p>
            <a:endParaRPr lang="et-EE" dirty="0">
              <a:latin typeface="Arial" charset="0"/>
            </a:endParaRPr>
          </a:p>
          <a:p>
            <a:endParaRPr lang="et-EE" dirty="0"/>
          </a:p>
        </p:txBody>
      </p:sp>
    </p:spTree>
    <p:extLst>
      <p:ext uri="{BB962C8B-B14F-4D97-AF65-F5344CB8AC3E}">
        <p14:creationId xmlns:p14="http://schemas.microsoft.com/office/powerpoint/2010/main" val="3836681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Elektronpost</a:t>
            </a:r>
            <a:endParaRPr lang="et-EE" dirty="0"/>
          </a:p>
        </p:txBody>
      </p:sp>
      <p:sp>
        <p:nvSpPr>
          <p:cNvPr id="3" name="Content Placeholder 2"/>
          <p:cNvSpPr>
            <a:spLocks noGrp="1"/>
          </p:cNvSpPr>
          <p:nvPr>
            <p:ph idx="1"/>
          </p:nvPr>
        </p:nvSpPr>
        <p:spPr>
          <a:xfrm>
            <a:off x="539552" y="836712"/>
            <a:ext cx="8136904" cy="5760640"/>
          </a:xfrm>
        </p:spPr>
        <p:txBody>
          <a:bodyPr>
            <a:normAutofit/>
          </a:bodyPr>
          <a:lstStyle/>
          <a:p>
            <a:r>
              <a:rPr lang="et-EE" dirty="0" smtClean="0">
                <a:latin typeface="Arial" charset="0"/>
              </a:rPr>
              <a:t>Protokollid</a:t>
            </a:r>
          </a:p>
          <a:p>
            <a:pPr lvl="1"/>
            <a:r>
              <a:rPr lang="et-EE" dirty="0" smtClean="0">
                <a:latin typeface="Arial" charset="0"/>
              </a:rPr>
              <a:t>POP (Post Office Protocol) – elektronposti liigutamine serverist kliendini</a:t>
            </a:r>
          </a:p>
          <a:p>
            <a:pPr lvl="2"/>
            <a:r>
              <a:rPr lang="et-EE" dirty="0" smtClean="0">
                <a:latin typeface="Arial" charset="0"/>
              </a:rPr>
              <a:t>TCP Port 110 ja 995 (SSL)</a:t>
            </a:r>
          </a:p>
          <a:p>
            <a:pPr lvl="2"/>
            <a:r>
              <a:rPr lang="et-EE" dirty="0" smtClean="0">
                <a:latin typeface="Arial" charset="0"/>
              </a:rPr>
              <a:t>tekstipõhine</a:t>
            </a:r>
          </a:p>
          <a:p>
            <a:pPr lvl="1"/>
            <a:r>
              <a:rPr lang="et-EE" dirty="0" smtClean="0">
                <a:latin typeface="Arial" charset="0"/>
              </a:rPr>
              <a:t>IMAP (Internet Message Access Protocol) </a:t>
            </a:r>
            <a:r>
              <a:rPr lang="et-EE" dirty="0">
                <a:latin typeface="Arial" charset="0"/>
              </a:rPr>
              <a:t>– elektronposti liigutamine serverist </a:t>
            </a:r>
            <a:r>
              <a:rPr lang="et-EE" dirty="0" smtClean="0">
                <a:latin typeface="Arial" charset="0"/>
              </a:rPr>
              <a:t>kliendini</a:t>
            </a:r>
          </a:p>
          <a:p>
            <a:pPr lvl="2"/>
            <a:r>
              <a:rPr lang="et-EE" dirty="0" smtClean="0"/>
              <a:t>TCP port 143 ja 993 (SSL)</a:t>
            </a:r>
          </a:p>
          <a:p>
            <a:pPr lvl="2"/>
            <a:r>
              <a:rPr lang="et-EE" dirty="0" smtClean="0"/>
              <a:t>Sõnumite haldamine serveris</a:t>
            </a:r>
          </a:p>
          <a:p>
            <a:pPr lvl="2"/>
            <a:r>
              <a:rPr lang="et-EE" dirty="0" smtClean="0"/>
              <a:t>Kasutaja saab jagada </a:t>
            </a:r>
            <a:r>
              <a:rPr lang="et-EE" dirty="0"/>
              <a:t>oma e-kirjad </a:t>
            </a:r>
            <a:r>
              <a:rPr lang="et-EE" dirty="0" smtClean="0"/>
              <a:t>kataloogidesse</a:t>
            </a:r>
          </a:p>
          <a:p>
            <a:pPr lvl="2"/>
            <a:r>
              <a:rPr lang="et-EE" dirty="0" smtClean="0"/>
              <a:t>Serveripoolsed otsingud</a:t>
            </a:r>
            <a:endParaRPr lang="et-EE" dirty="0"/>
          </a:p>
          <a:p>
            <a:pPr marL="914400" lvl="2" indent="0">
              <a:buNone/>
            </a:pPr>
            <a:endParaRPr lang="et-EE" dirty="0">
              <a:latin typeface="Arial" charset="0"/>
            </a:endParaRPr>
          </a:p>
          <a:p>
            <a:endParaRPr lang="et-EE" dirty="0">
              <a:latin typeface="Arial" charset="0"/>
            </a:endParaRPr>
          </a:p>
          <a:p>
            <a:endParaRPr lang="et-EE" dirty="0">
              <a:latin typeface="Arial" charset="0"/>
            </a:endParaRPr>
          </a:p>
          <a:p>
            <a:endParaRPr lang="et-EE" dirty="0"/>
          </a:p>
        </p:txBody>
      </p:sp>
    </p:spTree>
    <p:extLst>
      <p:ext uri="{BB962C8B-B14F-4D97-AF65-F5344CB8AC3E}">
        <p14:creationId xmlns:p14="http://schemas.microsoft.com/office/powerpoint/2010/main" val="6350573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Elektronpost</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endParaRPr lang="et-EE" dirty="0">
              <a:latin typeface="Arial" charset="0"/>
            </a:endParaRPr>
          </a:p>
          <a:p>
            <a:endParaRPr lang="et-EE" dirty="0">
              <a:latin typeface="Arial" charset="0"/>
            </a:endParaRPr>
          </a:p>
          <a:p>
            <a:endParaRPr lang="et-EE"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7449"/>
            <a:ext cx="8964488" cy="482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451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Multimeediumi mõju</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t>Multimeedium</a:t>
            </a:r>
          </a:p>
          <a:p>
            <a:pPr lvl="1"/>
            <a:r>
              <a:rPr lang="et-EE" dirty="0" smtClean="0"/>
              <a:t>Telekonverentsid</a:t>
            </a:r>
          </a:p>
          <a:p>
            <a:pPr lvl="1"/>
            <a:r>
              <a:rPr lang="et-EE" dirty="0" smtClean="0"/>
              <a:t>VoIP (Voice over IP)</a:t>
            </a:r>
          </a:p>
          <a:p>
            <a:pPr lvl="1"/>
            <a:r>
              <a:rPr lang="et-EE" dirty="0" smtClean="0"/>
              <a:t>Interneti TV/raadio</a:t>
            </a:r>
          </a:p>
          <a:p>
            <a:pPr lvl="1"/>
            <a:r>
              <a:rPr lang="et-EE" dirty="0" smtClean="0"/>
              <a:t>Tundlikkus viivituste osas (jitter)</a:t>
            </a:r>
          </a:p>
          <a:p>
            <a:pPr lvl="1"/>
            <a:r>
              <a:rPr lang="et-EE" dirty="0" smtClean="0"/>
              <a:t>Teatud andmekaod on lubatavad</a:t>
            </a:r>
            <a:endParaRPr lang="et-EE" dirty="0"/>
          </a:p>
        </p:txBody>
      </p:sp>
    </p:spTree>
    <p:extLst>
      <p:ext uri="{BB962C8B-B14F-4D97-AF65-F5344CB8AC3E}">
        <p14:creationId xmlns:p14="http://schemas.microsoft.com/office/powerpoint/2010/main" val="3803071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Multimeediumi mõju</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endParaRPr lang="et-EE"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68760"/>
            <a:ext cx="8168044" cy="498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7512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Multimeediumi mõju</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endParaRPr lang="et-EE"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b="59227"/>
          <a:stretch>
            <a:fillRect/>
          </a:stretch>
        </p:blipFill>
        <p:spPr bwMode="auto">
          <a:xfrm>
            <a:off x="251520" y="1052736"/>
            <a:ext cx="8601588" cy="509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7792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Multimeediumi mõju</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a:t>Näited nõutavale ribalaiustele erinevate multimeediumipõhistel rakendustel:</a:t>
            </a:r>
          </a:p>
          <a:p>
            <a:pPr lvl="1"/>
            <a:r>
              <a:rPr lang="et-EE" dirty="0"/>
              <a:t>Madalakvaliteetse kõne ülekandmine – alates 4,8 Kbps</a:t>
            </a:r>
          </a:p>
          <a:p>
            <a:pPr lvl="1"/>
            <a:r>
              <a:rPr lang="et-EE" dirty="0"/>
              <a:t>MP3 formaadis pakitud heli ülekandmine – 64 kuni 320 Kbps</a:t>
            </a:r>
          </a:p>
          <a:p>
            <a:pPr lvl="1"/>
            <a:r>
              <a:rPr lang="et-EE" dirty="0"/>
              <a:t>Pakkimata CD kvaliteediga heli ülekandmine – alates 640 Kbps</a:t>
            </a:r>
          </a:p>
          <a:p>
            <a:pPr lvl="1"/>
            <a:r>
              <a:rPr lang="et-EE" dirty="0"/>
              <a:t>Madalakvaliteetse video ülekanne – alates 640 Kbps</a:t>
            </a:r>
          </a:p>
          <a:p>
            <a:pPr lvl="1"/>
            <a:r>
              <a:rPr lang="et-EE" dirty="0"/>
              <a:t>Kvaliteetse pakitud video ülekanne – alates 4 Mbps</a:t>
            </a:r>
          </a:p>
        </p:txBody>
      </p:sp>
    </p:spTree>
    <p:extLst>
      <p:ext uri="{BB962C8B-B14F-4D97-AF65-F5344CB8AC3E}">
        <p14:creationId xmlns:p14="http://schemas.microsoft.com/office/powerpoint/2010/main" val="2246094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Võrgu turvalisus</a:t>
            </a:r>
            <a:endParaRPr lang="et-EE" dirty="0"/>
          </a:p>
        </p:txBody>
      </p:sp>
      <p:sp>
        <p:nvSpPr>
          <p:cNvPr id="3" name="Content Placeholder 2"/>
          <p:cNvSpPr>
            <a:spLocks noGrp="1"/>
          </p:cNvSpPr>
          <p:nvPr>
            <p:ph idx="1"/>
          </p:nvPr>
        </p:nvSpPr>
        <p:spPr/>
        <p:txBody>
          <a:bodyPr/>
          <a:lstStyle/>
          <a:p>
            <a:r>
              <a:rPr lang="et-EE" dirty="0"/>
              <a:t>Nuuskimine </a:t>
            </a:r>
            <a:r>
              <a:rPr lang="et-EE" dirty="0" smtClean="0"/>
              <a:t>(sniffing</a:t>
            </a:r>
            <a:r>
              <a:rPr lang="et-EE" dirty="0"/>
              <a:t>)</a:t>
            </a:r>
          </a:p>
          <a:p>
            <a:r>
              <a:rPr lang="et-EE" dirty="0"/>
              <a:t>Petmise </a:t>
            </a:r>
            <a:r>
              <a:rPr lang="et-EE" dirty="0" smtClean="0"/>
              <a:t>(phishing</a:t>
            </a:r>
            <a:r>
              <a:rPr lang="et-EE" dirty="0"/>
              <a:t>)</a:t>
            </a:r>
          </a:p>
          <a:p>
            <a:r>
              <a:rPr lang="et-EE" dirty="0"/>
              <a:t>Tüssamise </a:t>
            </a:r>
            <a:r>
              <a:rPr lang="et-EE" dirty="0" smtClean="0"/>
              <a:t>(spoofing</a:t>
            </a:r>
            <a:r>
              <a:rPr lang="et-EE" dirty="0"/>
              <a:t>)</a:t>
            </a:r>
          </a:p>
        </p:txBody>
      </p:sp>
    </p:spTree>
    <p:extLst>
      <p:ext uri="{BB962C8B-B14F-4D97-AF65-F5344CB8AC3E}">
        <p14:creationId xmlns:p14="http://schemas.microsoft.com/office/powerpoint/2010/main" val="34699354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Kasutatud kirjandus</a:t>
            </a:r>
            <a:endParaRPr lang="et-EE" dirty="0"/>
          </a:p>
        </p:txBody>
      </p:sp>
      <p:sp>
        <p:nvSpPr>
          <p:cNvPr id="3" name="Content Placeholder 2"/>
          <p:cNvSpPr>
            <a:spLocks noGrp="1"/>
          </p:cNvSpPr>
          <p:nvPr>
            <p:ph idx="1"/>
          </p:nvPr>
        </p:nvSpPr>
        <p:spPr>
          <a:xfrm>
            <a:off x="827584" y="1196752"/>
            <a:ext cx="7859216" cy="5328592"/>
          </a:xfrm>
        </p:spPr>
        <p:txBody>
          <a:bodyPr>
            <a:normAutofit fontScale="92500" lnSpcReduction="20000"/>
          </a:bodyPr>
          <a:lstStyle/>
          <a:p>
            <a:r>
              <a:rPr lang="et-EE" sz="2400" dirty="0" smtClean="0"/>
              <a:t>EUCIP’i materjalid:</a:t>
            </a:r>
            <a:endParaRPr lang="et-EE" sz="2400" dirty="0" smtClean="0">
              <a:hlinkClick r:id="rId3"/>
            </a:endParaRPr>
          </a:p>
          <a:p>
            <a:pPr lvl="1"/>
            <a:r>
              <a:rPr lang="et-EE" sz="2200" dirty="0" smtClean="0">
                <a:hlinkClick r:id="rId3"/>
              </a:rPr>
              <a:t>http</a:t>
            </a:r>
            <a:r>
              <a:rPr lang="et-EE" sz="2200" dirty="0">
                <a:hlinkClick r:id="rId3"/>
              </a:rPr>
              <a:t>://</a:t>
            </a:r>
            <a:r>
              <a:rPr lang="et-EE" sz="2200" dirty="0" smtClean="0">
                <a:hlinkClick r:id="rId3"/>
              </a:rPr>
              <a:t>ecdl.ee/EUCIP_eksami_sooritajale.html</a:t>
            </a:r>
          </a:p>
          <a:p>
            <a:pPr lvl="1"/>
            <a:r>
              <a:rPr lang="et-EE" sz="2200" dirty="0">
                <a:hlinkClick r:id="rId4"/>
              </a:rPr>
              <a:t>http://iva.e-uni.ee/IVA/EITS</a:t>
            </a:r>
            <a:r>
              <a:rPr lang="et-EE" sz="2200" dirty="0" smtClean="0">
                <a:hlinkClick r:id="rId4"/>
              </a:rPr>
              <a:t>/</a:t>
            </a:r>
            <a:endParaRPr lang="et-EE" sz="2200" dirty="0" smtClean="0"/>
          </a:p>
          <a:p>
            <a:r>
              <a:rPr lang="et-EE" sz="2400" dirty="0" smtClean="0"/>
              <a:t>TCP/IP </a:t>
            </a:r>
            <a:r>
              <a:rPr lang="et-EE" sz="2400" dirty="0"/>
              <a:t>Fundamentals for Microsoft </a:t>
            </a:r>
            <a:r>
              <a:rPr lang="et-EE" sz="2400" dirty="0" smtClean="0"/>
              <a:t>Windows: </a:t>
            </a:r>
            <a:r>
              <a:rPr lang="et-EE" sz="2400" dirty="0" smtClean="0">
                <a:hlinkClick r:id="rId5"/>
              </a:rPr>
              <a:t>http</a:t>
            </a:r>
            <a:r>
              <a:rPr lang="et-EE" sz="2400" dirty="0">
                <a:hlinkClick r:id="rId5"/>
              </a:rPr>
              <a:t>://</a:t>
            </a:r>
            <a:r>
              <a:rPr lang="et-EE" sz="2400" dirty="0" smtClean="0">
                <a:hlinkClick r:id="rId5"/>
              </a:rPr>
              <a:t>www.microsoft.com/downloads/en/confirmation.aspx?FamilyID=c76296fd-61c9-4079-a0bb-582bca4a846f&amp;displaylang=en</a:t>
            </a:r>
            <a:endParaRPr lang="et-EE" sz="2400" dirty="0" smtClean="0"/>
          </a:p>
          <a:p>
            <a:r>
              <a:rPr lang="et-EE" sz="2400" dirty="0" smtClean="0"/>
              <a:t>Sertifikaatidest:</a:t>
            </a:r>
          </a:p>
          <a:p>
            <a:pPr lvl="1"/>
            <a:r>
              <a:rPr lang="et-EE" sz="2400" dirty="0">
                <a:latin typeface="Arial" charset="0"/>
                <a:hlinkClick r:id="rId6"/>
              </a:rPr>
              <a:t>http://technet.microsoft.com/en-us/library/bb123848(EXCHG.65).</a:t>
            </a:r>
            <a:r>
              <a:rPr lang="et-EE" sz="2400" dirty="0" smtClean="0">
                <a:latin typeface="Arial" charset="0"/>
                <a:hlinkClick r:id="rId6"/>
              </a:rPr>
              <a:t>aspx</a:t>
            </a:r>
            <a:endParaRPr lang="et-EE" sz="2400" dirty="0" smtClean="0">
              <a:latin typeface="Arial" charset="0"/>
            </a:endParaRPr>
          </a:p>
          <a:p>
            <a:r>
              <a:rPr lang="et-EE" sz="2400" dirty="0" smtClean="0"/>
              <a:t>Veebiteemalised mõisted ja näited</a:t>
            </a:r>
            <a:r>
              <a:rPr lang="et-EE" dirty="0" smtClean="0">
                <a:latin typeface="Arial" charset="0"/>
              </a:rPr>
              <a:t>:</a:t>
            </a:r>
          </a:p>
          <a:p>
            <a:pPr lvl="1"/>
            <a:r>
              <a:rPr lang="et-EE" sz="2400" dirty="0">
                <a:hlinkClick r:id="rId7"/>
              </a:rPr>
              <a:t>http://</a:t>
            </a:r>
            <a:r>
              <a:rPr lang="et-EE" sz="2400" dirty="0" smtClean="0">
                <a:hlinkClick r:id="rId7"/>
              </a:rPr>
              <a:t>et.wikipedia.org/wiki/Http</a:t>
            </a:r>
            <a:endParaRPr lang="et-EE" sz="2400" dirty="0" smtClean="0"/>
          </a:p>
          <a:p>
            <a:pPr lvl="1"/>
            <a:r>
              <a:rPr lang="et-EE" sz="2400" dirty="0" smtClean="0">
                <a:hlinkClick r:id="rId8"/>
              </a:rPr>
              <a:t>http</a:t>
            </a:r>
            <a:r>
              <a:rPr lang="et-EE" sz="2400" dirty="0">
                <a:hlinkClick r:id="rId8"/>
              </a:rPr>
              <a:t>://</a:t>
            </a:r>
            <a:r>
              <a:rPr lang="et-EE" sz="2400" dirty="0" smtClean="0">
                <a:hlinkClick r:id="rId8"/>
              </a:rPr>
              <a:t>et.wikipedia.org/wiki/URL</a:t>
            </a:r>
            <a:endParaRPr lang="et-EE" sz="2400" dirty="0" smtClean="0"/>
          </a:p>
          <a:p>
            <a:pPr lvl="1"/>
            <a:r>
              <a:rPr lang="et-EE" sz="2400" dirty="0">
                <a:hlinkClick r:id="rId9"/>
              </a:rPr>
              <a:t>http://</a:t>
            </a:r>
            <a:r>
              <a:rPr lang="et-EE" sz="2400" dirty="0" smtClean="0">
                <a:hlinkClick r:id="rId9"/>
              </a:rPr>
              <a:t>en.wikipedia.org/wiki/Active_server_pages</a:t>
            </a:r>
            <a:endParaRPr lang="et-EE" sz="2400" dirty="0" smtClean="0"/>
          </a:p>
          <a:p>
            <a:pPr lvl="1"/>
            <a:r>
              <a:rPr lang="et-EE" sz="2400" dirty="0" smtClean="0">
                <a:hlinkClick r:id="rId10"/>
              </a:rPr>
              <a:t>http</a:t>
            </a:r>
            <a:r>
              <a:rPr lang="et-EE" sz="2400" dirty="0">
                <a:hlinkClick r:id="rId10"/>
              </a:rPr>
              <a:t>://</a:t>
            </a:r>
            <a:r>
              <a:rPr lang="et-EE" sz="2400" dirty="0" smtClean="0">
                <a:hlinkClick r:id="rId10"/>
              </a:rPr>
              <a:t>en.wikipedia.org/wiki/Common_Gateway_Interface</a:t>
            </a:r>
            <a:endParaRPr lang="et-EE" sz="2400" dirty="0" smtClean="0"/>
          </a:p>
          <a:p>
            <a:pPr lvl="1"/>
            <a:r>
              <a:rPr lang="et-EE" sz="2400" dirty="0">
                <a:hlinkClick r:id="rId11"/>
              </a:rPr>
              <a:t>http://</a:t>
            </a:r>
            <a:r>
              <a:rPr lang="et-EE" sz="2400" dirty="0" smtClean="0">
                <a:hlinkClick r:id="rId11"/>
              </a:rPr>
              <a:t>pyramdesign.angelfire.com/hyp/html_naidised.html</a:t>
            </a:r>
            <a:endParaRPr lang="et-EE" sz="2400" dirty="0" smtClean="0"/>
          </a:p>
          <a:p>
            <a:pPr lvl="1"/>
            <a:endParaRPr lang="et-EE" dirty="0" smtClean="0">
              <a:latin typeface="Arial" charset="0"/>
            </a:endParaRPr>
          </a:p>
          <a:p>
            <a:pPr lvl="1"/>
            <a:endParaRPr lang="et-EE" dirty="0">
              <a:latin typeface="Arial" charset="0"/>
            </a:endParaRPr>
          </a:p>
          <a:p>
            <a:pPr lvl="1"/>
            <a:endParaRPr lang="et-EE" dirty="0" smtClean="0">
              <a:latin typeface="Arial" charset="0"/>
            </a:endParaRPr>
          </a:p>
          <a:p>
            <a:pPr lvl="1"/>
            <a:endParaRPr lang="et-EE" dirty="0" smtClean="0">
              <a:latin typeface="Arial" charset="0"/>
            </a:endParaRPr>
          </a:p>
          <a:p>
            <a:pPr lvl="1"/>
            <a:endParaRPr lang="et-EE" dirty="0">
              <a:latin typeface="Arial" charset="0"/>
            </a:endParaRPr>
          </a:p>
          <a:p>
            <a:pPr lvl="2"/>
            <a:endParaRPr lang="et-EE" sz="2200" dirty="0" smtClean="0">
              <a:latin typeface="Arial" charset="0"/>
            </a:endParaRPr>
          </a:p>
          <a:p>
            <a:pPr lvl="1"/>
            <a:endParaRPr lang="et-EE" sz="2200" dirty="0" smtClean="0"/>
          </a:p>
          <a:p>
            <a:endParaRPr lang="et-EE" sz="2400" b="1" dirty="0"/>
          </a:p>
          <a:p>
            <a:endParaRPr lang="et-EE" sz="2400" dirty="0" smtClean="0"/>
          </a:p>
          <a:p>
            <a:endParaRPr lang="et-EE" sz="2400" dirty="0"/>
          </a:p>
          <a:p>
            <a:pPr>
              <a:spcAft>
                <a:spcPct val="60000"/>
              </a:spcAft>
            </a:pPr>
            <a:endParaRPr lang="et-EE" sz="2400" dirty="0" smtClean="0"/>
          </a:p>
          <a:p>
            <a:pPr>
              <a:spcAft>
                <a:spcPct val="60000"/>
              </a:spcAft>
            </a:pPr>
            <a:endParaRPr lang="et-EE" sz="2400" dirty="0"/>
          </a:p>
          <a:p>
            <a:pPr marL="228600" indent="-228600">
              <a:defRPr/>
            </a:pPr>
            <a:endParaRPr lang="et-EE" sz="2400" dirty="0"/>
          </a:p>
          <a:p>
            <a:endParaRPr lang="et-EE" sz="2400" dirty="0" smtClean="0"/>
          </a:p>
          <a:p>
            <a:pPr lvl="1"/>
            <a:endParaRPr lang="et-EE" sz="2400" dirty="0"/>
          </a:p>
        </p:txBody>
      </p:sp>
    </p:spTree>
    <p:extLst>
      <p:ext uri="{BB962C8B-B14F-4D97-AF65-F5344CB8AC3E}">
        <p14:creationId xmlns:p14="http://schemas.microsoft.com/office/powerpoint/2010/main" val="1034617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Võrgu turvalisus</a:t>
            </a:r>
            <a:endParaRPr lang="et-EE" dirty="0"/>
          </a:p>
        </p:txBody>
      </p:sp>
      <p:sp>
        <p:nvSpPr>
          <p:cNvPr id="3" name="Content Placeholder 2"/>
          <p:cNvSpPr>
            <a:spLocks noGrp="1"/>
          </p:cNvSpPr>
          <p:nvPr>
            <p:ph idx="1"/>
          </p:nvPr>
        </p:nvSpPr>
        <p:spPr/>
        <p:txBody>
          <a:bodyPr/>
          <a:lstStyle/>
          <a:p>
            <a:r>
              <a:rPr lang="et-EE" dirty="0" smtClean="0"/>
              <a:t>Nuuskimise näide</a:t>
            </a:r>
            <a:endParaRPr lang="et-EE" dirty="0"/>
          </a:p>
        </p:txBody>
      </p:sp>
      <p:pic>
        <p:nvPicPr>
          <p:cNvPr id="1026" name="Picture 2" descr="image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844824"/>
            <a:ext cx="413385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264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Võrgu turvalisus</a:t>
            </a:r>
            <a:endParaRPr lang="et-EE" dirty="0"/>
          </a:p>
        </p:txBody>
      </p:sp>
      <p:sp>
        <p:nvSpPr>
          <p:cNvPr id="3" name="Content Placeholder 2"/>
          <p:cNvSpPr>
            <a:spLocks noGrp="1"/>
          </p:cNvSpPr>
          <p:nvPr>
            <p:ph idx="1"/>
          </p:nvPr>
        </p:nvSpPr>
        <p:spPr/>
        <p:txBody>
          <a:bodyPr/>
          <a:lstStyle/>
          <a:p>
            <a:r>
              <a:rPr lang="et-EE" dirty="0" smtClean="0"/>
              <a:t>Paketiuputus (Distributed Denial of Service)</a:t>
            </a:r>
            <a:endParaRPr lang="et-EE" dirty="0"/>
          </a:p>
        </p:txBody>
      </p:sp>
      <p:pic>
        <p:nvPicPr>
          <p:cNvPr id="2050" name="Picture 2" descr="image0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780928"/>
            <a:ext cx="5019675"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1600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Võrgu turvalisus</a:t>
            </a:r>
            <a:endParaRPr lang="et-EE" dirty="0"/>
          </a:p>
        </p:txBody>
      </p:sp>
      <p:sp>
        <p:nvSpPr>
          <p:cNvPr id="3" name="Content Placeholder 2"/>
          <p:cNvSpPr>
            <a:spLocks noGrp="1"/>
          </p:cNvSpPr>
          <p:nvPr>
            <p:ph idx="1"/>
          </p:nvPr>
        </p:nvSpPr>
        <p:spPr>
          <a:xfrm>
            <a:off x="683568" y="1052736"/>
            <a:ext cx="7901584" cy="4958011"/>
          </a:xfrm>
        </p:spPr>
        <p:txBody>
          <a:bodyPr>
            <a:normAutofit lnSpcReduction="10000"/>
          </a:bodyPr>
          <a:lstStyle/>
          <a:p>
            <a:r>
              <a:rPr lang="et-EE" dirty="0" smtClean="0"/>
              <a:t>Krüptograafia </a:t>
            </a:r>
            <a:r>
              <a:rPr lang="et-EE" dirty="0"/>
              <a:t>(kreeka keelest kryptòs - peidetud, gráphein - kirjutama) -</a:t>
            </a:r>
            <a:r>
              <a:rPr lang="et-EE" dirty="0" smtClean="0"/>
              <a:t> </a:t>
            </a:r>
            <a:r>
              <a:rPr lang="et-EE" dirty="0"/>
              <a:t>informatsiooni muutmine </a:t>
            </a:r>
            <a:r>
              <a:rPr lang="et-EE" dirty="0" smtClean="0"/>
              <a:t>loetamatuks</a:t>
            </a:r>
          </a:p>
          <a:p>
            <a:r>
              <a:rPr lang="et-EE" dirty="0" smtClean="0"/>
              <a:t>Kodeerimine ja dekodeerimine</a:t>
            </a:r>
          </a:p>
          <a:p>
            <a:r>
              <a:rPr lang="et-EE" dirty="0" smtClean="0"/>
              <a:t>Võtme pikkus – mida pikem võti seda pikem kodeerimis- või dekodeerimisaeg</a:t>
            </a:r>
          </a:p>
          <a:p>
            <a:r>
              <a:rPr lang="et-EE" dirty="0" smtClean="0"/>
              <a:t>Suured numbrid</a:t>
            </a:r>
          </a:p>
          <a:p>
            <a:pPr lvl="1"/>
            <a:r>
              <a:rPr lang="et-EE" dirty="0" smtClean="0"/>
              <a:t>3GHz CPU tsüklite arv sajandis 4,1*2</a:t>
            </a:r>
            <a:r>
              <a:rPr lang="et-EE" sz="2400" baseline="30000" dirty="0" smtClean="0"/>
              <a:t>61</a:t>
            </a:r>
          </a:p>
          <a:p>
            <a:pPr lvl="1"/>
            <a:r>
              <a:rPr lang="et-EE" sz="2400" dirty="0" smtClean="0"/>
              <a:t>RSA 512 bitti võtmete hulk 2,89*2</a:t>
            </a:r>
            <a:r>
              <a:rPr lang="et-EE" sz="2400" baseline="30000" dirty="0" smtClean="0"/>
              <a:t>488</a:t>
            </a:r>
            <a:endParaRPr lang="et-EE" dirty="0" smtClean="0"/>
          </a:p>
          <a:p>
            <a:r>
              <a:rPr lang="et-EE" dirty="0" smtClean="0"/>
              <a:t>Lihtne krüpteerimine - tähtede </a:t>
            </a:r>
            <a:r>
              <a:rPr lang="et-EE" dirty="0"/>
              <a:t>nihutamine </a:t>
            </a:r>
            <a:r>
              <a:rPr lang="et-EE" dirty="0" smtClean="0"/>
              <a:t>sõnumis – lihtne lahti murda</a:t>
            </a:r>
            <a:endParaRPr lang="et-EE" dirty="0"/>
          </a:p>
          <a:p>
            <a:endParaRPr lang="et-EE" dirty="0"/>
          </a:p>
        </p:txBody>
      </p:sp>
    </p:spTree>
    <p:extLst>
      <p:ext uri="{BB962C8B-B14F-4D97-AF65-F5344CB8AC3E}">
        <p14:creationId xmlns:p14="http://schemas.microsoft.com/office/powerpoint/2010/main" val="3081067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Võrgu turvalisus</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t>Krüpteerimise meetod avalik</a:t>
            </a:r>
            <a:endParaRPr lang="et-EE" dirty="0"/>
          </a:p>
          <a:p>
            <a:r>
              <a:rPr lang="et-EE" dirty="0" smtClean="0"/>
              <a:t>Iga võti on murtav </a:t>
            </a:r>
          </a:p>
          <a:p>
            <a:r>
              <a:rPr lang="et-EE" dirty="0" smtClean="0"/>
              <a:t>Krüptograafia meetodit hinnatakse selle järgi kui palju aega ja arvutusressurssi kulub, et sõnum dekodeerida</a:t>
            </a:r>
          </a:p>
          <a:p>
            <a:r>
              <a:rPr lang="et-EE" dirty="0" smtClean="0"/>
              <a:t>Erinevatel meetoditel on erinev turvalisuse tase</a:t>
            </a:r>
            <a:endParaRPr lang="et-EE" dirty="0"/>
          </a:p>
        </p:txBody>
      </p:sp>
    </p:spTree>
    <p:extLst>
      <p:ext uri="{BB962C8B-B14F-4D97-AF65-F5344CB8AC3E}">
        <p14:creationId xmlns:p14="http://schemas.microsoft.com/office/powerpoint/2010/main" val="3151308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t-EE" dirty="0" smtClean="0"/>
              <a:t>Võrgu turvalisus</a:t>
            </a:r>
            <a:endParaRPr lang="et-EE" dirty="0"/>
          </a:p>
        </p:txBody>
      </p:sp>
      <p:sp>
        <p:nvSpPr>
          <p:cNvPr id="3" name="Content Placeholder 2"/>
          <p:cNvSpPr>
            <a:spLocks noGrp="1"/>
          </p:cNvSpPr>
          <p:nvPr>
            <p:ph idx="1"/>
          </p:nvPr>
        </p:nvSpPr>
        <p:spPr>
          <a:xfrm>
            <a:off x="683568" y="1052736"/>
            <a:ext cx="7901584" cy="4958011"/>
          </a:xfrm>
        </p:spPr>
        <p:txBody>
          <a:bodyPr>
            <a:normAutofit/>
          </a:bodyPr>
          <a:lstStyle/>
          <a:p>
            <a:r>
              <a:rPr lang="et-EE" dirty="0" smtClean="0"/>
              <a:t>Turvaalgoritmid</a:t>
            </a:r>
          </a:p>
          <a:p>
            <a:pPr lvl="1"/>
            <a:r>
              <a:rPr lang="et-EE" dirty="0" smtClean="0"/>
              <a:t>Sümmeetrilise võtmega (salajase võtmega algoritm)</a:t>
            </a:r>
          </a:p>
          <a:p>
            <a:pPr lvl="2"/>
            <a:r>
              <a:rPr lang="et-EE" dirty="0" smtClean="0"/>
              <a:t>Lihtsam algoritm – hea jõudlus</a:t>
            </a:r>
          </a:p>
          <a:p>
            <a:pPr lvl="2"/>
            <a:r>
              <a:rPr lang="et-EE" dirty="0" smtClean="0"/>
              <a:t>DES </a:t>
            </a:r>
          </a:p>
          <a:p>
            <a:pPr lvl="2"/>
            <a:r>
              <a:rPr lang="et-EE" dirty="0" smtClean="0"/>
              <a:t>AES</a:t>
            </a:r>
          </a:p>
          <a:p>
            <a:pPr lvl="2"/>
            <a:r>
              <a:rPr lang="et-EE" dirty="0" smtClean="0"/>
              <a:t>Kuidas vahetada võti turvaliselt osapoolte vahel?</a:t>
            </a:r>
          </a:p>
          <a:p>
            <a:pPr lvl="1"/>
            <a:endParaRPr lang="et-EE" dirty="0"/>
          </a:p>
        </p:txBody>
      </p:sp>
    </p:spTree>
    <p:extLst>
      <p:ext uri="{BB962C8B-B14F-4D97-AF65-F5344CB8AC3E}">
        <p14:creationId xmlns:p14="http://schemas.microsoft.com/office/powerpoint/2010/main" val="2308473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itera põhi">
  <a:themeElements>
    <a:clrScheme name="2_itera põh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itera põhi">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itera põh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itera põh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itera põh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itera põh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itera põh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itera põh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itera põh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itera põh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itera põh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itera põh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itera põh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itera põh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tera põhi">
  <a:themeElements>
    <a:clrScheme name="1_itera põh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itera põhi">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itera põh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tera põh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tera põh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tera põh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tera põh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tera põh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tera põh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tera põh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tera põh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tera põh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tera põh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tera põh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tera põhi">
  <a:themeElements>
    <a:clrScheme name="itera põh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tera põhi">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era põh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era põh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era põh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era põh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era põh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era põh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era põh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era põh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era põh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era põh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era põh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era põh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CS_koolitus_poh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BCS Koolitus</Template>
  <TotalTime>16585</TotalTime>
  <Words>6314</Words>
  <Application>Microsoft Office PowerPoint</Application>
  <PresentationFormat>On-screen Show (4:3)</PresentationFormat>
  <Paragraphs>531</Paragraphs>
  <Slides>40</Slides>
  <Notes>40</Notes>
  <HiddenSlides>0</HiddenSlides>
  <MMClips>0</MMClips>
  <ScaleCrop>false</ScaleCrop>
  <HeadingPairs>
    <vt:vector size="4" baseType="variant">
      <vt:variant>
        <vt:lpstr>Theme</vt:lpstr>
      </vt:variant>
      <vt:variant>
        <vt:i4>4</vt:i4>
      </vt:variant>
      <vt:variant>
        <vt:lpstr>Slide Titles</vt:lpstr>
      </vt:variant>
      <vt:variant>
        <vt:i4>40</vt:i4>
      </vt:variant>
    </vt:vector>
  </HeadingPairs>
  <TitlesOfParts>
    <vt:vector size="44" baseType="lpstr">
      <vt:lpstr>2_itera põhi</vt:lpstr>
      <vt:lpstr>1_itera põhi</vt:lpstr>
      <vt:lpstr>itera põhi</vt:lpstr>
      <vt:lpstr>BCS_koolitus_pohi</vt:lpstr>
      <vt:lpstr>MOODUL C4. VÕRGUTEENUSED</vt:lpstr>
      <vt:lpstr>Võrgu turvalisus</vt:lpstr>
      <vt:lpstr>Võrgu turvalisus</vt:lpstr>
      <vt:lpstr>Võrgu turvalisus</vt:lpstr>
      <vt:lpstr>Võrgu turvalisus</vt:lpstr>
      <vt:lpstr>Võrgu turvalisus</vt:lpstr>
      <vt:lpstr>Võrgu turvalisus</vt:lpstr>
      <vt:lpstr>Võrgu turvalisus</vt:lpstr>
      <vt:lpstr>Võrgu turvalisus</vt:lpstr>
      <vt:lpstr>Võrgu turvalisus</vt:lpstr>
      <vt:lpstr>Võrgu turvalisus</vt:lpstr>
      <vt:lpstr>Võrgu turvalisus</vt:lpstr>
      <vt:lpstr>Võrgu turvalisus</vt:lpstr>
      <vt:lpstr>Võrgu turvalisus</vt:lpstr>
      <vt:lpstr>Võrgu turvalisus</vt:lpstr>
      <vt:lpstr>Võrgu turvalisus</vt:lpstr>
      <vt:lpstr>Võrgu turvalisus</vt:lpstr>
      <vt:lpstr>Domeeninimede süsteem</vt:lpstr>
      <vt:lpstr>Domeeninimede süsteem</vt:lpstr>
      <vt:lpstr>Domeeninimede süsteem</vt:lpstr>
      <vt:lpstr>Domeeninimede süsteem</vt:lpstr>
      <vt:lpstr>Domeeninimede süsteem</vt:lpstr>
      <vt:lpstr>Domeeninimede süsteem</vt:lpstr>
      <vt:lpstr>Domeeninimede süsteem</vt:lpstr>
      <vt:lpstr>Ülemaailmne võrgustik WWW</vt:lpstr>
      <vt:lpstr>Ülemaailmne võrgustik WWW</vt:lpstr>
      <vt:lpstr>Ülemaailmne võrgustik WWW</vt:lpstr>
      <vt:lpstr>Ülemaailmne võrgustik WWW</vt:lpstr>
      <vt:lpstr>Ülemaailmne võrgustik WWW</vt:lpstr>
      <vt:lpstr>Ülemaailmne võrgustik WWW</vt:lpstr>
      <vt:lpstr>Ülemaailmne võrgustik WWW</vt:lpstr>
      <vt:lpstr>Elektronpost</vt:lpstr>
      <vt:lpstr>Elektronpost</vt:lpstr>
      <vt:lpstr>Elektronpost</vt:lpstr>
      <vt:lpstr>Elektronpost</vt:lpstr>
      <vt:lpstr>Multimeediumi mõju</vt:lpstr>
      <vt:lpstr>Multimeediumi mõju</vt:lpstr>
      <vt:lpstr>Multimeediumi mõju</vt:lpstr>
      <vt:lpstr>Multimeediumi mõju</vt:lpstr>
      <vt:lpstr>Kasutatud kirjandus</vt:lpstr>
    </vt:vector>
  </TitlesOfParts>
  <Company>BCS Koolitus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Janek Saar</dc:creator>
  <cp:lastModifiedBy>jan</cp:lastModifiedBy>
  <cp:revision>405</cp:revision>
  <dcterms:created xsi:type="dcterms:W3CDTF">2002-05-10T07:26:53Z</dcterms:created>
  <dcterms:modified xsi:type="dcterms:W3CDTF">2011-04-28T08:19:49Z</dcterms:modified>
</cp:coreProperties>
</file>