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2" r:id="rId2"/>
    <p:sldMasterId id="2147483654" r:id="rId3"/>
    <p:sldMasterId id="2147483689" r:id="rId4"/>
  </p:sldMasterIdLst>
  <p:notesMasterIdLst>
    <p:notesMasterId r:id="rId50"/>
  </p:notesMasterIdLst>
  <p:handoutMasterIdLst>
    <p:handoutMasterId r:id="rId51"/>
  </p:handoutMasterIdLst>
  <p:sldIdLst>
    <p:sldId id="416" r:id="rId5"/>
    <p:sldId id="380" r:id="rId6"/>
    <p:sldId id="418" r:id="rId7"/>
    <p:sldId id="419" r:id="rId8"/>
    <p:sldId id="417" r:id="rId9"/>
    <p:sldId id="423" r:id="rId10"/>
    <p:sldId id="409" r:id="rId11"/>
    <p:sldId id="428" r:id="rId12"/>
    <p:sldId id="421" r:id="rId13"/>
    <p:sldId id="385" r:id="rId14"/>
    <p:sldId id="408" r:id="rId15"/>
    <p:sldId id="420" r:id="rId16"/>
    <p:sldId id="407" r:id="rId17"/>
    <p:sldId id="388" r:id="rId18"/>
    <p:sldId id="389" r:id="rId19"/>
    <p:sldId id="384" r:id="rId20"/>
    <p:sldId id="387" r:id="rId21"/>
    <p:sldId id="391" r:id="rId22"/>
    <p:sldId id="392" r:id="rId23"/>
    <p:sldId id="393" r:id="rId24"/>
    <p:sldId id="424" r:id="rId25"/>
    <p:sldId id="411" r:id="rId26"/>
    <p:sldId id="405" r:id="rId27"/>
    <p:sldId id="404" r:id="rId28"/>
    <p:sldId id="425" r:id="rId29"/>
    <p:sldId id="406" r:id="rId30"/>
    <p:sldId id="412" r:id="rId31"/>
    <p:sldId id="395" r:id="rId32"/>
    <p:sldId id="394" r:id="rId33"/>
    <p:sldId id="429" r:id="rId34"/>
    <p:sldId id="381" r:id="rId35"/>
    <p:sldId id="426" r:id="rId36"/>
    <p:sldId id="396" r:id="rId37"/>
    <p:sldId id="397" r:id="rId38"/>
    <p:sldId id="398" r:id="rId39"/>
    <p:sldId id="399" r:id="rId40"/>
    <p:sldId id="400" r:id="rId41"/>
    <p:sldId id="401" r:id="rId42"/>
    <p:sldId id="402" r:id="rId43"/>
    <p:sldId id="427" r:id="rId44"/>
    <p:sldId id="410" r:id="rId45"/>
    <p:sldId id="413" r:id="rId46"/>
    <p:sldId id="414" r:id="rId47"/>
    <p:sldId id="415" r:id="rId48"/>
    <p:sldId id="403" r:id="rId49"/>
  </p:sldIdLst>
  <p:sldSz cx="9144000" cy="6858000" type="screen4x3"/>
  <p:notesSz cx="6858000" cy="9144000"/>
  <p:defaultTextStyle>
    <a:defPPr>
      <a:defRPr lang="et-E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5600"/>
    <a:srgbClr val="FF9933"/>
    <a:srgbClr val="EEEEEE"/>
    <a:srgbClr val="EAEAEA"/>
    <a:srgbClr val="2B60A7"/>
    <a:srgbClr val="008050"/>
    <a:srgbClr val="D65A02"/>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32" autoAdjust="0"/>
    <p:restoredTop sz="57190" autoAdjust="0"/>
  </p:normalViewPr>
  <p:slideViewPr>
    <p:cSldViewPr>
      <p:cViewPr>
        <p:scale>
          <a:sx n="48" d="100"/>
          <a:sy n="48" d="100"/>
        </p:scale>
        <p:origin x="-1560" y="66"/>
      </p:cViewPr>
      <p:guideLst>
        <p:guide orient="horz" pos="2160"/>
        <p:guide pos="8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1" d="100"/>
        <a:sy n="81" d="100"/>
      </p:scale>
      <p:origin x="0" y="0"/>
    </p:cViewPr>
  </p:sorterViewPr>
  <p:notesViewPr>
    <p:cSldViewPr>
      <p:cViewPr varScale="1">
        <p:scale>
          <a:sx n="74" d="100"/>
          <a:sy n="74" d="100"/>
        </p:scale>
        <p:origin x="-249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76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36761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36762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36762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CB63BC0-70A0-4BFF-AC23-F6663F3D3A6E}" type="slidenum">
              <a:rPr lang="en-GB"/>
              <a:pPr/>
              <a:t>‹#›</a:t>
            </a:fld>
            <a:endParaRPr lang="en-GB"/>
          </a:p>
        </p:txBody>
      </p:sp>
    </p:spTree>
    <p:extLst>
      <p:ext uri="{BB962C8B-B14F-4D97-AF65-F5344CB8AC3E}">
        <p14:creationId xmlns:p14="http://schemas.microsoft.com/office/powerpoint/2010/main" val="2333345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413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41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13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413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413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2D44355-BDE4-45C7-9750-CED0B8D6659A}" type="slidenum">
              <a:rPr lang="en-GB"/>
              <a:pPr/>
              <a:t>‹#›</a:t>
            </a:fld>
            <a:endParaRPr lang="en-GB"/>
          </a:p>
        </p:txBody>
      </p:sp>
    </p:spTree>
    <p:extLst>
      <p:ext uri="{BB962C8B-B14F-4D97-AF65-F5344CB8AC3E}">
        <p14:creationId xmlns:p14="http://schemas.microsoft.com/office/powerpoint/2010/main" val="35366563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First_Draft_of_a_Report_on_the_EDVAC" TargetMode="External"/><Relationship Id="rId3" Type="http://schemas.openxmlformats.org/officeDocument/2006/relationships/hyperlink" Target="http://en.wikipedia.org/wiki/ENIAC" TargetMode="External"/><Relationship Id="rId7" Type="http://schemas.openxmlformats.org/officeDocument/2006/relationships/hyperlink" Target="http://en.wikipedia.org/wiki/John_von_Neumann"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en.wikipedia.org/wiki/John_William_Mauchly" TargetMode="External"/><Relationship Id="rId5" Type="http://schemas.openxmlformats.org/officeDocument/2006/relationships/hyperlink" Target="http://en.wikipedia.org/wiki/J._Presper_Eckert" TargetMode="External"/><Relationship Id="rId10" Type="http://schemas.openxmlformats.org/officeDocument/2006/relationships/hyperlink" Target="http://en.wikipedia.org/wiki/Memory_(computers)" TargetMode="External"/><Relationship Id="rId4" Type="http://schemas.openxmlformats.org/officeDocument/2006/relationships/hyperlink" Target="http://en.wikipedia.org/wiki/Software" TargetMode="External"/><Relationship Id="rId9" Type="http://schemas.openxmlformats.org/officeDocument/2006/relationships/hyperlink" Target="#cite_note-1"/></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iva.e-uni.ee/IVA/EITS/courses/3/gf/gf1/gf3/gf8/C125Laiendussiinid/createform?page=MHz"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t.wikipedia.org/w/index.php?title=Bitrate&amp;action=edit&amp;redlink=1"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cite_note-1"/><Relationship Id="rId5" Type="http://schemas.openxmlformats.org/officeDocument/2006/relationships/hyperlink" Target="http://et.wikipedia.org/wiki/Dupleks" TargetMode="External"/><Relationship Id="rId4" Type="http://schemas.openxmlformats.org/officeDocument/2006/relationships/hyperlink" Target="http://et.wikipedia.org/w/index.php?title=L%C3%A4bilaskev%C3%B5ime&amp;action=edit&amp;redlink=1"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iva.e-uni.ee/IVA/EITS/courses/3/gf/gf1/gf10/gf25/C133V_c3_a4ljundseadmed/createform?page=InterFac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en.wikipedia.org/wiki/JEDEC" TargetMode="External"/><Relationship Id="rId3" Type="http://schemas.openxmlformats.org/officeDocument/2006/relationships/hyperlink" Target="http://en.wikipedia.org/wiki/DDR2_SDRAM" TargetMode="External"/><Relationship Id="rId7" Type="http://schemas.openxmlformats.org/officeDocument/2006/relationships/hyperlink" Target="#cite_note-0"/><Relationship Id="rId12" Type="http://schemas.openxmlformats.org/officeDocument/2006/relationships/hyperlink" Target="http://en.wikipedia.org/wiki/CAS_Latency"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en.wikipedia.org/wiki/Leakage#Electronics" TargetMode="External"/><Relationship Id="rId11" Type="http://schemas.openxmlformats.org/officeDocument/2006/relationships/hyperlink" Target="#cite_note-7"/><Relationship Id="rId5" Type="http://schemas.openxmlformats.org/officeDocument/2006/relationships/hyperlink" Target="http://en.wikipedia.org/wiki/Multigate_device" TargetMode="External"/><Relationship Id="rId10" Type="http://schemas.openxmlformats.org/officeDocument/2006/relationships/hyperlink" Target="http://en.wikipedia.org/wiki/SDRAM_latency" TargetMode="External"/><Relationship Id="rId4" Type="http://schemas.openxmlformats.org/officeDocument/2006/relationships/hyperlink" Target="http://en.wikipedia.org/wiki/90_nanometer" TargetMode="External"/><Relationship Id="rId9" Type="http://schemas.openxmlformats.org/officeDocument/2006/relationships/hyperlink" Target="#cite_note-1"/></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en.wikipedia.org/wiki/Instruction_cache" TargetMode="External"/><Relationship Id="rId13" Type="http://schemas.openxmlformats.org/officeDocument/2006/relationships/hyperlink" Target="http://en.wikipedia.org/wiki/ASCII" TargetMode="External"/><Relationship Id="rId18" Type="http://schemas.openxmlformats.org/officeDocument/2006/relationships/hyperlink" Target="http://en.wikipedia.org/wiki/RAID" TargetMode="External"/><Relationship Id="rId3" Type="http://schemas.openxmlformats.org/officeDocument/2006/relationships/hyperlink" Target="http://en.wikipedia.org/wiki/Computer_hardware" TargetMode="External"/><Relationship Id="rId21" Type="http://schemas.openxmlformats.org/officeDocument/2006/relationships/hyperlink" Target="http://en.wikipedia.org/wiki/Parity_bit" TargetMode="External"/><Relationship Id="rId7" Type="http://schemas.openxmlformats.org/officeDocument/2006/relationships/hyperlink" Target="http://en.wikipedia.org/wiki/Cache" TargetMode="External"/><Relationship Id="rId12" Type="http://schemas.openxmlformats.org/officeDocument/2006/relationships/hyperlink" Target="http://en.wikipedia.org/wiki/Stop_bit" TargetMode="External"/><Relationship Id="rId17" Type="http://schemas.openxmlformats.org/officeDocument/2006/relationships/hyperlink" Target="http://en.wikipedia.org/w/index.php?title=Parity_bit&amp;action=edit&amp;section=4" TargetMode="External"/><Relationship Id="rId2" Type="http://schemas.openxmlformats.org/officeDocument/2006/relationships/slide" Target="../slides/slide23.xml"/><Relationship Id="rId16" Type="http://schemas.openxmlformats.org/officeDocument/2006/relationships/hyperlink" Target="http://en.wikipedia.org/wiki/Hardware_register" TargetMode="External"/><Relationship Id="rId20" Type="http://schemas.openxmlformats.org/officeDocument/2006/relationships/hyperlink" Target="http://en.wikipedia.org/wiki/RAID_5" TargetMode="External"/><Relationship Id="rId1" Type="http://schemas.openxmlformats.org/officeDocument/2006/relationships/notesMaster" Target="../notesMasters/notesMaster1.xml"/><Relationship Id="rId6" Type="http://schemas.openxmlformats.org/officeDocument/2006/relationships/hyperlink" Target="http://en.wikipedia.org/wiki/Microprocessor" TargetMode="External"/><Relationship Id="rId11" Type="http://schemas.openxmlformats.org/officeDocument/2006/relationships/hyperlink" Target="http://en.wikipedia.org/wiki/Data_transmission" TargetMode="External"/><Relationship Id="rId5" Type="http://schemas.openxmlformats.org/officeDocument/2006/relationships/hyperlink" Target="http://en.wikipedia.org/wiki/PCI_bus" TargetMode="External"/><Relationship Id="rId15" Type="http://schemas.openxmlformats.org/officeDocument/2006/relationships/hyperlink" Target="http://en.wikipedia.org/wiki/Operating_system" TargetMode="External"/><Relationship Id="rId10" Type="http://schemas.openxmlformats.org/officeDocument/2006/relationships/hyperlink" Target="http://en.wikipedia.org/wiki/Serial_communications" TargetMode="External"/><Relationship Id="rId19" Type="http://schemas.openxmlformats.org/officeDocument/2006/relationships/hyperlink" Target="http://en.wikipedia.org/wiki/XOR" TargetMode="External"/><Relationship Id="rId4" Type="http://schemas.openxmlformats.org/officeDocument/2006/relationships/hyperlink" Target="http://en.wikipedia.org/wiki/SCSI" TargetMode="External"/><Relationship Id="rId9" Type="http://schemas.openxmlformats.org/officeDocument/2006/relationships/hyperlink" Target="http://en.wikipedia.org/wiki/Main_memory" TargetMode="External"/><Relationship Id="rId14" Type="http://schemas.openxmlformats.org/officeDocument/2006/relationships/hyperlink" Target="http://en.wikipedia.org/wiki/UART"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en.wikipedia.org/wiki/Personal_computer" TargetMode="External"/><Relationship Id="rId3" Type="http://schemas.openxmlformats.org/officeDocument/2006/relationships/hyperlink" Target="http://en.wikipedia.org/wiki/Microprocessor" TargetMode="External"/><Relationship Id="rId7" Type="http://schemas.openxmlformats.org/officeDocument/2006/relationships/hyperlink" Target="http://en.wikipedia.org/wiki/Instruction_set"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en.wikipedia.org/wiki/Computer_architecture" TargetMode="External"/><Relationship Id="rId5" Type="http://schemas.openxmlformats.org/officeDocument/2006/relationships/hyperlink" Target="http://en.wikipedia.org/wiki/Intel_8080" TargetMode="External"/><Relationship Id="rId4" Type="http://schemas.openxmlformats.org/officeDocument/2006/relationships/hyperlink" Target="http://en.wikipedia.org/wiki/Intel_4004" TargetMode="External"/><Relationship Id="rId9" Type="http://schemas.openxmlformats.org/officeDocument/2006/relationships/hyperlink" Target="http://iva.e-uni.ee/IVA/EITS/courses/3/gf/gf1/gf3/gf5/C122Protsessor/createform?page=MHz"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iva.e-uni.ee/IVA/EITS/courses/3/gf/gf1/gf3/gf5/C122Protsessor/createform?page=MHz"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iva.e-uni.ee/IVA/EITS/courses/3/gf/gf1/gf3/gf5/C122Protsessor/createform?page=MHz"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8" Type="http://schemas.openxmlformats.org/officeDocument/2006/relationships/hyperlink" Target="http://en.wikipedia.org/wiki/AMD" TargetMode="External"/><Relationship Id="rId13" Type="http://schemas.openxmlformats.org/officeDocument/2006/relationships/hyperlink" Target="http://en.wikipedia.org/wiki/GCC" TargetMode="External"/><Relationship Id="rId18" Type="http://schemas.openxmlformats.org/officeDocument/2006/relationships/hyperlink" Target="http://en.wikipedia.org/wiki/FASM" TargetMode="External"/><Relationship Id="rId26" Type="http://schemas.openxmlformats.org/officeDocument/2006/relationships/hyperlink" Target="http://en.wikipedia.org/w/index.php?title=Advanced_Vector_Extensions&amp;action=edit&amp;section=7" TargetMode="External"/><Relationship Id="rId3" Type="http://schemas.openxmlformats.org/officeDocument/2006/relationships/hyperlink" Target="http://en.wikipedia.org/wiki/SIMD" TargetMode="External"/><Relationship Id="rId21" Type="http://schemas.openxmlformats.org/officeDocument/2006/relationships/hyperlink" Target="http://en.wikipedia.org/wiki/Operating_system" TargetMode="External"/><Relationship Id="rId7" Type="http://schemas.openxmlformats.org/officeDocument/2006/relationships/hyperlink" Target="http://en.wikipedia.org/wiki/Pentium_III" TargetMode="External"/><Relationship Id="rId12" Type="http://schemas.openxmlformats.org/officeDocument/2006/relationships/hyperlink" Target="http://en.wikipedia.org/w/index.php?title=Advanced_Vector_Extensions&amp;action=edit&amp;section=5" TargetMode="External"/><Relationship Id="rId17" Type="http://schemas.openxmlformats.org/officeDocument/2006/relationships/hyperlink" Target="http://en.wikipedia.org/wiki/YASM" TargetMode="External"/><Relationship Id="rId25" Type="http://schemas.openxmlformats.org/officeDocument/2006/relationships/hyperlink" Target="#cite_note-4"/><Relationship Id="rId33" Type="http://schemas.openxmlformats.org/officeDocument/2006/relationships/hyperlink" Target="http://en.wikipedia.org/wiki/XOP_instruction_set#Compatibility_issues" TargetMode="External"/><Relationship Id="rId2" Type="http://schemas.openxmlformats.org/officeDocument/2006/relationships/slide" Target="../slides/slide40.xml"/><Relationship Id="rId16" Type="http://schemas.openxmlformats.org/officeDocument/2006/relationships/hyperlink" Target="http://en.wikipedia.org/wiki/MASM" TargetMode="External"/><Relationship Id="rId20" Type="http://schemas.openxmlformats.org/officeDocument/2006/relationships/hyperlink" Target="http://en.wikipedia.org/w/index.php?title=Advanced_Vector_Extensions&amp;action=edit&amp;section=6" TargetMode="External"/><Relationship Id="rId29" Type="http://schemas.openxmlformats.org/officeDocument/2006/relationships/hyperlink" Target="#cite_note-5"/><Relationship Id="rId1" Type="http://schemas.openxmlformats.org/officeDocument/2006/relationships/notesMaster" Target="../notesMasters/notesMaster1.xml"/><Relationship Id="rId6" Type="http://schemas.openxmlformats.org/officeDocument/2006/relationships/hyperlink" Target="http://en.wikipedia.org/wiki/Intel" TargetMode="External"/><Relationship Id="rId11" Type="http://schemas.openxmlformats.org/officeDocument/2006/relationships/hyperlink" Target="http://en.wikipedia.org/wiki/Integer" TargetMode="External"/><Relationship Id="rId24" Type="http://schemas.openxmlformats.org/officeDocument/2006/relationships/hyperlink" Target="#cite_note-3"/><Relationship Id="rId32" Type="http://schemas.openxmlformats.org/officeDocument/2006/relationships/hyperlink" Target="#cite_note-6"/><Relationship Id="rId5" Type="http://schemas.openxmlformats.org/officeDocument/2006/relationships/hyperlink" Target="http://en.wikipedia.org/wiki/X86" TargetMode="External"/><Relationship Id="rId15" Type="http://schemas.openxmlformats.org/officeDocument/2006/relationships/hyperlink" Target="http://en.wikipedia.org/wiki/GNU_Assembler" TargetMode="External"/><Relationship Id="rId23" Type="http://schemas.openxmlformats.org/officeDocument/2006/relationships/hyperlink" Target="#cite_note-2"/><Relationship Id="rId28" Type="http://schemas.openxmlformats.org/officeDocument/2006/relationships/hyperlink" Target="http://en.wikipedia.org/wiki/Sandy_Bridge_(microarchitecture)" TargetMode="External"/><Relationship Id="rId10" Type="http://schemas.openxmlformats.org/officeDocument/2006/relationships/hyperlink" Target="http://en.wikipedia.org/wiki/Floating_point" TargetMode="External"/><Relationship Id="rId19" Type="http://schemas.openxmlformats.org/officeDocument/2006/relationships/hyperlink" Target="http://en.wikipedia.org/wiki/Netwide_Assembler" TargetMode="External"/><Relationship Id="rId31" Type="http://schemas.openxmlformats.org/officeDocument/2006/relationships/hyperlink" Target="http://en.wikipedia.org/wiki/Bulldozer_(processor)" TargetMode="External"/><Relationship Id="rId4" Type="http://schemas.openxmlformats.org/officeDocument/2006/relationships/hyperlink" Target="http://en.wikipedia.org/wiki/Instruction_set" TargetMode="External"/><Relationship Id="rId9" Type="http://schemas.openxmlformats.org/officeDocument/2006/relationships/hyperlink" Target="http://en.wikipedia.org/wiki/3DNow!" TargetMode="External"/><Relationship Id="rId14" Type="http://schemas.openxmlformats.org/officeDocument/2006/relationships/hyperlink" Target="http://en.wikipedia.org/wiki/Visual_Studio_2010" TargetMode="External"/><Relationship Id="rId22" Type="http://schemas.openxmlformats.org/officeDocument/2006/relationships/hyperlink" Target="#cite_note-1"/><Relationship Id="rId27" Type="http://schemas.openxmlformats.org/officeDocument/2006/relationships/hyperlink" Target="http://en.wikipedia.org/wiki/Intel_Corporation" TargetMode="External"/><Relationship Id="rId30" Type="http://schemas.openxmlformats.org/officeDocument/2006/relationships/hyperlink" Target="http://en.wikipedia.org/wiki/Advanced_Micro_Device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Von_Neumann_architectur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en.wikipedia.org/wiki/Harvard_architecture"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en.wikipedia.org/wiki/Flash_memory" TargetMode="External"/><Relationship Id="rId13" Type="http://schemas.openxmlformats.org/officeDocument/2006/relationships/hyperlink" Target="http://en.wikipedia.org/wiki/PIC_microcontroller" TargetMode="External"/><Relationship Id="rId3" Type="http://schemas.openxmlformats.org/officeDocument/2006/relationships/hyperlink" Target="http://en.wikipedia.org/wiki/Digital_signal_processors" TargetMode="External"/><Relationship Id="rId7" Type="http://schemas.openxmlformats.org/officeDocument/2006/relationships/hyperlink" Target="http://en.wikipedia.org/wiki/Microcontrollers" TargetMode="External"/><Relationship Id="rId12" Type="http://schemas.openxmlformats.org/officeDocument/2006/relationships/hyperlink" Target="http://en.wikipedia.org/wiki/Atmel"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en.wikipedia.org/wiki/Texas_Instruments_TMS320" TargetMode="External"/><Relationship Id="rId11" Type="http://schemas.openxmlformats.org/officeDocument/2006/relationships/hyperlink" Target="http://en.wikipedia.org/wiki/Atmel_AVR" TargetMode="External"/><Relationship Id="rId5" Type="http://schemas.openxmlformats.org/officeDocument/2006/relationships/hyperlink" Target="http://en.wikipedia.org/wiki/VLIW" TargetMode="External"/><Relationship Id="rId15" Type="http://schemas.openxmlformats.org/officeDocument/2006/relationships/hyperlink" Target="http://en.wikipedia.org/wiki/ARM_architecture" TargetMode="External"/><Relationship Id="rId10" Type="http://schemas.openxmlformats.org/officeDocument/2006/relationships/hyperlink" Target="http://en.wikipedia.org/wiki/Instruction_prefetch" TargetMode="External"/><Relationship Id="rId4" Type="http://schemas.openxmlformats.org/officeDocument/2006/relationships/hyperlink" Target="http://en.wikipedia.org/wiki/SIMD" TargetMode="External"/><Relationship Id="rId9" Type="http://schemas.openxmlformats.org/officeDocument/2006/relationships/hyperlink" Target="http://en.wikipedia.org/wiki/SRAM" TargetMode="External"/><Relationship Id="rId14" Type="http://schemas.openxmlformats.org/officeDocument/2006/relationships/hyperlink" Target="http://en.wikipedia.org/wiki/Microchip_Technology"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t-EE" dirty="0" smtClean="0"/>
              <a:t>Arvutite ajaloost:</a:t>
            </a:r>
          </a:p>
          <a:p>
            <a:r>
              <a:rPr lang="en-US" dirty="0" smtClean="0"/>
              <a:t>Computers such as the </a:t>
            </a:r>
            <a:r>
              <a:rPr lang="en-US" dirty="0" smtClean="0">
                <a:hlinkClick r:id="rId3" action="ppaction://hlinkfile"/>
              </a:rPr>
              <a:t>ENIAC</a:t>
            </a:r>
            <a:r>
              <a:rPr lang="en-US" dirty="0" smtClean="0"/>
              <a:t> had to be physically rewired in order to perform different tasks, which caused these machines to be called "fixed-program computers." Since the term "CPU" is generally defined as a </a:t>
            </a:r>
            <a:r>
              <a:rPr lang="en-US" dirty="0" smtClean="0">
                <a:hlinkClick r:id="rId4" action="ppaction://hlinkfile" tooltip="Software"/>
              </a:rPr>
              <a:t>software</a:t>
            </a:r>
            <a:r>
              <a:rPr lang="en-US" dirty="0" smtClean="0"/>
              <a:t> (computer program) execution device, the earliest devices that could rightly be called CPUs came with the advent of the stored-program computer.</a:t>
            </a:r>
          </a:p>
          <a:p>
            <a:r>
              <a:rPr lang="en-US" dirty="0" smtClean="0"/>
              <a:t>The idea of a stored-program computer was already present in the design of </a:t>
            </a:r>
            <a:r>
              <a:rPr lang="en-US" dirty="0" smtClean="0">
                <a:hlinkClick r:id="rId5" action="ppaction://hlinkfile"/>
              </a:rPr>
              <a:t>J. </a:t>
            </a:r>
            <a:r>
              <a:rPr lang="en-US" dirty="0" err="1" smtClean="0">
                <a:hlinkClick r:id="rId5" action="ppaction://hlinkfile"/>
              </a:rPr>
              <a:t>Presper</a:t>
            </a:r>
            <a:r>
              <a:rPr lang="en-US" dirty="0" smtClean="0">
                <a:hlinkClick r:id="rId5" action="ppaction://hlinkfile"/>
              </a:rPr>
              <a:t> Eckert</a:t>
            </a:r>
            <a:r>
              <a:rPr lang="en-US" dirty="0" smtClean="0"/>
              <a:t> and </a:t>
            </a:r>
            <a:r>
              <a:rPr lang="en-US" dirty="0" smtClean="0">
                <a:hlinkClick r:id="rId6" action="ppaction://hlinkfile" tooltip="John William Mauchly"/>
              </a:rPr>
              <a:t>John William </a:t>
            </a:r>
            <a:r>
              <a:rPr lang="en-US" dirty="0" err="1" smtClean="0">
                <a:hlinkClick r:id="rId6" action="ppaction://hlinkfile" tooltip="John William Mauchly"/>
              </a:rPr>
              <a:t>Mauchly</a:t>
            </a:r>
            <a:r>
              <a:rPr lang="en-US" dirty="0" err="1" smtClean="0"/>
              <a:t>'s</a:t>
            </a:r>
            <a:r>
              <a:rPr lang="en-US" dirty="0" smtClean="0"/>
              <a:t> ENIAC, but was initially omitted so the machine could be finished sooner. On June 30, 1945, before ENIAC was completed, mathematician </a:t>
            </a:r>
            <a:r>
              <a:rPr lang="en-US" dirty="0" smtClean="0">
                <a:hlinkClick r:id="rId7" action="ppaction://hlinkfile"/>
              </a:rPr>
              <a:t>John von Neumann</a:t>
            </a:r>
            <a:r>
              <a:rPr lang="en-US" dirty="0" smtClean="0"/>
              <a:t> distributed the paper entitled </a:t>
            </a:r>
            <a:r>
              <a:rPr lang="en-US" i="1" dirty="0" smtClean="0">
                <a:hlinkClick r:id="rId8" action="ppaction://hlinkfile"/>
              </a:rPr>
              <a:t>First Draft of a Report on the EDVAC</a:t>
            </a:r>
            <a:r>
              <a:rPr lang="en-US" dirty="0" smtClean="0"/>
              <a:t>. It outlined the design of a stored-program computer that would eventually be completed in August 1949.</a:t>
            </a:r>
            <a:r>
              <a:rPr lang="en-US" baseline="30000" dirty="0" smtClean="0">
                <a:hlinkClick r:id="rId9" action="ppaction://hlinkfile"/>
              </a:rPr>
              <a:t>[2]</a:t>
            </a:r>
            <a:r>
              <a:rPr lang="en-US" dirty="0" smtClean="0"/>
              <a:t> EDVAC was designed to perform a certain number of instructions (or operations) of various types. These instructions could be combined to create useful programs for the EDVAC to run. Significantly, the programs written for EDVAC were stored in high-speed </a:t>
            </a:r>
            <a:r>
              <a:rPr lang="en-US" dirty="0" smtClean="0">
                <a:hlinkClick r:id="rId10" action="ppaction://hlinkfile" tooltip="Memory (computers)"/>
              </a:rPr>
              <a:t>computer memory</a:t>
            </a:r>
            <a:r>
              <a:rPr lang="en-US" dirty="0" smtClean="0"/>
              <a:t> rather than specified by the physical wiring of the computer. This overcame a severe limitation of ENIAC, which was the considerable time and effort required to reconfigure the computer to perform a new task. With von Neumann's design, the program, or software, that EDVAC ran could be changed simply by changing the contents of the computer's memory.</a:t>
            </a:r>
          </a:p>
          <a:p>
            <a:pPr lvl="0"/>
            <a:endParaRPr lang="et-EE" dirty="0" smtClean="0"/>
          </a:p>
          <a:p>
            <a:endParaRPr lang="et-EE" dirty="0"/>
          </a:p>
        </p:txBody>
      </p:sp>
      <p:sp>
        <p:nvSpPr>
          <p:cNvPr id="4" name="Slide Number Placeholder 3"/>
          <p:cNvSpPr>
            <a:spLocks noGrp="1"/>
          </p:cNvSpPr>
          <p:nvPr>
            <p:ph type="sldNum" sz="quarter" idx="10"/>
          </p:nvPr>
        </p:nvSpPr>
        <p:spPr/>
        <p:txBody>
          <a:bodyPr/>
          <a:lstStyle/>
          <a:p>
            <a:fld id="{F2D44355-BDE4-45C7-9750-CED0B8D6659A}" type="slidenum">
              <a:rPr lang="en-GB" smtClean="0"/>
              <a:pPr/>
              <a:t>1</a:t>
            </a:fld>
            <a:endParaRPr lang="en-GB"/>
          </a:p>
        </p:txBody>
      </p:sp>
    </p:spTree>
    <p:extLst>
      <p:ext uri="{BB962C8B-B14F-4D97-AF65-F5344CB8AC3E}">
        <p14:creationId xmlns:p14="http://schemas.microsoft.com/office/powerpoint/2010/main" val="4168528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F2D44355-BDE4-45C7-9750-CED0B8D6659A}" type="slidenum">
              <a:rPr lang="en-GB" smtClean="0"/>
              <a:pPr/>
              <a:t>10</a:t>
            </a:fld>
            <a:endParaRPr lang="en-GB"/>
          </a:p>
        </p:txBody>
      </p:sp>
    </p:spTree>
    <p:extLst>
      <p:ext uri="{BB962C8B-B14F-4D97-AF65-F5344CB8AC3E}">
        <p14:creationId xmlns:p14="http://schemas.microsoft.com/office/powerpoint/2010/main" val="4214304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ISA siini näol on tegemist ühe kõige vanema laiendussiiniga. ISA siini on olnud kasutusel 8 ja 16 bitisena, töösagedusega 4,77 ja 8,33 MHz</a:t>
            </a:r>
            <a:r>
              <a:rPr lang="et-EE" sz="1200" u="none" strike="noStrike" kern="1200" dirty="0" smtClean="0">
                <a:solidFill>
                  <a:schemeClr val="tx1"/>
                </a:solidFill>
                <a:effectLst/>
                <a:latin typeface="Arial" charset="0"/>
                <a:ea typeface="+mn-ea"/>
                <a:cs typeface="+mn-cs"/>
                <a:hlinkClick r:id="rId3" tooltip="create this page"/>
              </a:rPr>
              <a:t>?</a:t>
            </a:r>
            <a:r>
              <a:rPr lang="et-EE" sz="1200" kern="1200" dirty="0" smtClean="0">
                <a:solidFill>
                  <a:schemeClr val="tx1"/>
                </a:solidFill>
                <a:effectLst/>
                <a:latin typeface="Arial" charset="0"/>
                <a:ea typeface="+mn-ea"/>
                <a:cs typeface="+mn-cs"/>
              </a:rPr>
              <a:t>. Maksimaalne läbilaskevõime 8,33 MB/s</a:t>
            </a:r>
            <a:br>
              <a:rPr lang="et-EE" sz="1200" kern="1200" dirty="0" smtClean="0">
                <a:solidFill>
                  <a:schemeClr val="tx1"/>
                </a:solidFill>
                <a:effectLst/>
                <a:latin typeface="Arial" charset="0"/>
                <a:ea typeface="+mn-ea"/>
                <a:cs typeface="+mn-cs"/>
              </a:rPr>
            </a:br>
            <a:endParaRPr lang="et-EE" dirty="0"/>
          </a:p>
        </p:txBody>
      </p:sp>
      <p:sp>
        <p:nvSpPr>
          <p:cNvPr id="4" name="Slide Number Placeholder 3"/>
          <p:cNvSpPr>
            <a:spLocks noGrp="1"/>
          </p:cNvSpPr>
          <p:nvPr>
            <p:ph type="sldNum" sz="quarter" idx="10"/>
          </p:nvPr>
        </p:nvSpPr>
        <p:spPr/>
        <p:txBody>
          <a:bodyPr/>
          <a:lstStyle/>
          <a:p>
            <a:fld id="{F2D44355-BDE4-45C7-9750-CED0B8D6659A}" type="slidenum">
              <a:rPr lang="en-GB" smtClean="0"/>
              <a:pPr/>
              <a:t>11</a:t>
            </a:fld>
            <a:endParaRPr lang="en-GB"/>
          </a:p>
        </p:txBody>
      </p:sp>
    </p:spTree>
    <p:extLst>
      <p:ext uri="{BB962C8B-B14F-4D97-AF65-F5344CB8AC3E}">
        <p14:creationId xmlns:p14="http://schemas.microsoft.com/office/powerpoint/2010/main" val="4214304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http://www.pcisig.com/specifications/pciexpress/resources/PCI_Express_White_Paper.pdf</a:t>
            </a:r>
          </a:p>
          <a:p>
            <a:r>
              <a:rPr lang="et-EE" sz="1200" kern="1200" dirty="0" smtClean="0">
                <a:solidFill>
                  <a:schemeClr val="tx1"/>
                </a:solidFill>
                <a:effectLst/>
                <a:latin typeface="Arial" charset="0"/>
                <a:ea typeface="+mn-ea"/>
                <a:cs typeface="+mn-cs"/>
              </a:rPr>
              <a:t>http://www.pcisig.com/news_room/faqs/pcie3.0_faq</a:t>
            </a:r>
          </a:p>
          <a:p>
            <a:r>
              <a:rPr lang="et-EE" sz="1200" kern="1200" dirty="0" smtClean="0">
                <a:solidFill>
                  <a:schemeClr val="tx1"/>
                </a:solidFill>
                <a:effectLst/>
                <a:latin typeface="Arial" charset="0"/>
                <a:ea typeface="+mn-ea"/>
                <a:cs typeface="+mn-cs"/>
                <a:hlinkClick r:id="rId3" action="ppaction://hlinkfile" tooltip="Bitrate (pole veel kirjutatud)"/>
              </a:rPr>
              <a:t>Bitrate</a:t>
            </a:r>
            <a:r>
              <a:rPr lang="et-EE" dirty="0" smtClean="0"/>
              <a:t> PCIe 1.0´l on 2,5 Gbit/s. Selleks, et välja arvutada siini </a:t>
            </a:r>
            <a:r>
              <a:rPr lang="et-EE" sz="1200" kern="1200" dirty="0" smtClean="0">
                <a:solidFill>
                  <a:schemeClr val="tx1"/>
                </a:solidFill>
                <a:effectLst/>
                <a:latin typeface="Arial" charset="0"/>
                <a:ea typeface="+mn-ea"/>
                <a:cs typeface="+mn-cs"/>
                <a:hlinkClick r:id="rId4" action="ppaction://hlinkfile" tooltip="Läbilaskevõime (pole veel kirjutatud)"/>
              </a:rPr>
              <a:t>Läbilaskevõime</a:t>
            </a:r>
            <a:r>
              <a:rPr lang="et-EE" dirty="0" smtClean="0"/>
              <a:t> tuleb arvesse võtta </a:t>
            </a:r>
            <a:r>
              <a:rPr lang="et-EE" dirty="0" smtClean="0">
                <a:hlinkClick r:id="rId5" action="ppaction://hlinkfile"/>
              </a:rPr>
              <a:t>dupleks</a:t>
            </a:r>
            <a:r>
              <a:rPr lang="et-EE" dirty="0" smtClean="0"/>
              <a:t>´i</a:t>
            </a:r>
            <a:r>
              <a:rPr lang="et-EE" baseline="30000" dirty="0" smtClean="0">
                <a:hlinkClick r:id="rId6" action="ppaction://hlinkfile"/>
              </a:rPr>
              <a:t>[2]</a:t>
            </a:r>
            <a:r>
              <a:rPr lang="et-EE" dirty="0" smtClean="0"/>
              <a:t> ja koondamist </a:t>
            </a:r>
            <a:r>
              <a:rPr lang="et-EE" i="1" dirty="0" smtClean="0"/>
              <a:t>8b/10b</a:t>
            </a:r>
            <a:r>
              <a:rPr lang="et-EE" dirty="0" smtClean="0"/>
              <a:t> (8 bitti 10-s). Näiteks, dumpleksi läbilaskevõime ühenduses x1 on:</a:t>
            </a:r>
          </a:p>
          <a:p>
            <a:r>
              <a:rPr lang="et-EE" dirty="0" smtClean="0"/>
              <a:t>2,5 · 2 · 0,8 · 1/8 = 0,5 GB/skus 2,5 — bitrate, Gbit/s;</a:t>
            </a:r>
          </a:p>
          <a:p>
            <a:r>
              <a:rPr lang="et-EE" dirty="0" smtClean="0"/>
              <a:t>2 — dupleksi arvessevõtmine (kahesuunalisust);</a:t>
            </a:r>
          </a:p>
          <a:p>
            <a:r>
              <a:rPr lang="et-EE" dirty="0" smtClean="0"/>
              <a:t>0,8 — koondamist arvessevõtmine </a:t>
            </a:r>
            <a:r>
              <a:rPr lang="et-EE" i="1" dirty="0" smtClean="0"/>
              <a:t>8b/10b</a:t>
            </a:r>
            <a:r>
              <a:rPr lang="et-EE" dirty="0" smtClean="0"/>
              <a:t> 1.0 ja 2.0 jaoks; 0.985 3.0 jaoks;</a:t>
            </a:r>
          </a:p>
          <a:p>
            <a:r>
              <a:rPr lang="et-EE" dirty="0" smtClean="0"/>
              <a:t>1/8 — ümberarvestustegur Gbit/s GS/s-sse.</a:t>
            </a:r>
          </a:p>
          <a:p>
            <a:r>
              <a:rPr lang="et-EE" dirty="0" smtClean="0"/>
              <a:t>Ühte/mitmesse suunda, GBait/s</a:t>
            </a:r>
            <a:endParaRPr lang="et-EE" sz="1200" kern="1200" dirty="0" smtClean="0">
              <a:solidFill>
                <a:schemeClr val="tx1"/>
              </a:solidFill>
              <a:effectLst/>
              <a:latin typeface="Arial" charset="0"/>
              <a:ea typeface="+mn-ea"/>
              <a:cs typeface="+mn-cs"/>
            </a:endParaRPr>
          </a:p>
          <a:p>
            <a:r>
              <a:rPr lang="et-EE" sz="1200" kern="1200" dirty="0" smtClean="0">
                <a:solidFill>
                  <a:schemeClr val="tx1"/>
                </a:solidFill>
                <a:effectLst/>
                <a:latin typeface="Arial" charset="0"/>
                <a:ea typeface="+mn-ea"/>
                <a:cs typeface="+mn-cs"/>
              </a:rPr>
              <a:t>Põhimõtteliselt kasutatakse siine enamasti kolme tüüpi informatsiooni vahetamiseks: andmed, aadress ja olekut/juhtimist puudutav info. Seetõttu kirjelduse lihtsustamiseks kõneldakse kolme tüüpi siinidest: andmesiin, aadressisiin ja juhtsignaalide siin. Praktikas pindalale seatud piirangute tõttu kasutatakse eri ajahetkedel ühte füüsilist struktuuri sageli eri tüüpi informatsiooni vahendamiseks (andmed, aadressid, olekut/juhtimist puudutav info).</a:t>
            </a:r>
          </a:p>
          <a:p>
            <a:r>
              <a:rPr lang="et-EE" sz="1200" kern="1200" dirty="0" smtClean="0">
                <a:solidFill>
                  <a:schemeClr val="tx1"/>
                </a:solidFill>
                <a:effectLst/>
                <a:latin typeface="Arial" charset="0"/>
                <a:ea typeface="+mn-ea"/>
                <a:cs typeface="+mn-cs"/>
              </a:rPr>
              <a:t>Viimase põlvkonna arvutisüsteemides on jõudluse optimeerimiseks sageli kasutatud sellist arhitektuurilist lahendust, mis sarnaneb </a:t>
            </a:r>
            <a:r>
              <a:rPr lang="en-US" sz="1200" kern="1200" dirty="0" smtClean="0">
                <a:solidFill>
                  <a:schemeClr val="tx1"/>
                </a:solidFill>
                <a:effectLst/>
                <a:latin typeface="Arial" charset="0"/>
                <a:ea typeface="+mn-ea"/>
                <a:cs typeface="+mn-cs"/>
              </a:rPr>
              <a:t>0</a:t>
            </a:r>
            <a:r>
              <a:rPr lang="et-EE" sz="1200" kern="1200" dirty="0" smtClean="0">
                <a:solidFill>
                  <a:schemeClr val="tx1"/>
                </a:solidFill>
                <a:effectLst/>
                <a:latin typeface="Arial" charset="0"/>
                <a:ea typeface="+mn-ea"/>
                <a:cs typeface="+mn-cs"/>
              </a:rPr>
              <a:t>. peatükis toodud joonisel esitatule, kus on kasutatud mitmel tasemel siine.</a:t>
            </a:r>
          </a:p>
          <a:p>
            <a:endParaRPr lang="et-EE" sz="1200" kern="1200" dirty="0" smtClean="0">
              <a:solidFill>
                <a:schemeClr val="tx1"/>
              </a:solidFill>
              <a:effectLst/>
              <a:latin typeface="Arial" charset="0"/>
              <a:ea typeface="+mn-ea"/>
              <a:cs typeface="+mn-cs"/>
            </a:endParaRPr>
          </a:p>
          <a:p>
            <a:r>
              <a:rPr lang="et-EE" sz="1200" b="1" kern="1200" dirty="0" smtClean="0">
                <a:solidFill>
                  <a:schemeClr val="tx1"/>
                </a:solidFill>
                <a:effectLst/>
                <a:latin typeface="Arial" charset="0"/>
                <a:ea typeface="+mn-ea"/>
                <a:cs typeface="+mn-cs"/>
              </a:rPr>
              <a:t>ISA</a:t>
            </a:r>
            <a:r>
              <a:rPr lang="et-EE" sz="1200" kern="1200" dirty="0" smtClean="0">
                <a:solidFill>
                  <a:schemeClr val="tx1"/>
                </a:solidFill>
                <a:effectLst/>
                <a:latin typeface="Arial" charset="0"/>
                <a:ea typeface="+mn-ea"/>
                <a:cs typeface="+mn-cs"/>
              </a:rPr>
              <a:t> (Industry Standard Architecture) on siinide süsteem IBM PC-de ja sarnastele seadmetele. Algne 1981. aastast pärit standard sisaldas 8 bitist siini, mis töötas sagedusel 4,77 MHz. 1984. aastal pärast IBM AT-arvuti tootmise alustamist (mis kasutas Inteli protsessorit 80286 aastast 1982), laiendati ISA siini 16 bitiseks ja sagedus kasvaas 8,3 MHz-ni.</a:t>
            </a:r>
          </a:p>
          <a:p>
            <a:r>
              <a:rPr lang="et-EE" sz="1200" kern="1200" dirty="0" smtClean="0">
                <a:solidFill>
                  <a:schemeClr val="tx1"/>
                </a:solidFill>
                <a:effectLst/>
                <a:latin typeface="Arial" charset="0"/>
                <a:ea typeface="+mn-ea"/>
                <a:cs typeface="+mn-cs"/>
              </a:rPr>
              <a:t> </a:t>
            </a:r>
          </a:p>
          <a:p>
            <a:r>
              <a:rPr lang="et-EE" sz="1200" b="1" kern="1200" dirty="0" smtClean="0">
                <a:solidFill>
                  <a:schemeClr val="tx1"/>
                </a:solidFill>
                <a:effectLst/>
                <a:latin typeface="Arial" charset="0"/>
                <a:ea typeface="+mn-ea"/>
                <a:cs typeface="+mn-cs"/>
              </a:rPr>
              <a:t>MCA</a:t>
            </a:r>
            <a:r>
              <a:rPr lang="et-EE" sz="1200" kern="1200" dirty="0" smtClean="0">
                <a:solidFill>
                  <a:schemeClr val="tx1"/>
                </a:solidFill>
                <a:effectLst/>
                <a:latin typeface="Arial" charset="0"/>
                <a:ea typeface="+mn-ea"/>
                <a:cs typeface="+mn-cs"/>
              </a:rPr>
              <a:t> (Micro Channel Architecture) IBM-i poolt 1987. aastal kasutuselevõetud 32-bitine siin, mis lisati nende arvutile PS/2 ja kasutati koos Inteli 80386 protsessoriga. IBM püüdis litsentseerida MCA siini ka teistele tootjatele, kuid need lükkasid selle tagasi, sest see ei ühildunud paljude olemasolevate ISA-seadmetega. IBM jätkab MCA kaasaegse versiooni kasutamist mõnedes oma serveri lahendustest.</a:t>
            </a:r>
          </a:p>
          <a:p>
            <a:r>
              <a:rPr lang="et-EE" sz="1200" kern="1200" dirty="0" smtClean="0">
                <a:solidFill>
                  <a:schemeClr val="tx1"/>
                </a:solidFill>
                <a:effectLst/>
                <a:latin typeface="Arial" charset="0"/>
                <a:ea typeface="+mn-ea"/>
                <a:cs typeface="+mn-cs"/>
              </a:rPr>
              <a:t> </a:t>
            </a:r>
          </a:p>
          <a:p>
            <a:r>
              <a:rPr lang="et-EE" sz="1200" b="1" kern="1200" dirty="0" smtClean="0">
                <a:solidFill>
                  <a:schemeClr val="tx1"/>
                </a:solidFill>
                <a:effectLst/>
                <a:latin typeface="Arial" charset="0"/>
                <a:ea typeface="+mn-ea"/>
                <a:cs typeface="+mn-cs"/>
              </a:rPr>
              <a:t>EISA</a:t>
            </a:r>
            <a:r>
              <a:rPr lang="et-EE" sz="1200" kern="1200" dirty="0" smtClean="0">
                <a:solidFill>
                  <a:schemeClr val="tx1"/>
                </a:solidFill>
                <a:effectLst/>
                <a:latin typeface="Arial" charset="0"/>
                <a:ea typeface="+mn-ea"/>
                <a:cs typeface="+mn-cs"/>
              </a:rPr>
              <a:t> (Extended Industry Standard Architecture) ehk laiendatud tööstusstandardi arhitektuur on 8,3 MHz taktsagedusel töötav 32-bitine siin, mis loodi tööstuse poolt vastuseks MCA siinile. EISA on tagasiulatuvalt kokkusobiv, nii et ISA siiniga seadmeid saab sellega ühendada. EISA suudab ka automaatselt seadistada adapteri kaartide konfiguratsiooni, vabastades sellega kasutajad käsitsi lülitite seadmisest.</a:t>
            </a:r>
          </a:p>
          <a:p>
            <a:r>
              <a:rPr lang="et-EE" sz="1200" kern="1200" dirty="0" smtClean="0">
                <a:solidFill>
                  <a:schemeClr val="tx1"/>
                </a:solidFill>
                <a:effectLst/>
                <a:latin typeface="Arial" charset="0"/>
                <a:ea typeface="+mn-ea"/>
                <a:cs typeface="+mn-cs"/>
              </a:rPr>
              <a:t> </a:t>
            </a:r>
          </a:p>
          <a:p>
            <a:r>
              <a:rPr lang="et-EE" sz="1200" b="1" kern="1200" dirty="0" smtClean="0">
                <a:solidFill>
                  <a:schemeClr val="tx1"/>
                </a:solidFill>
                <a:effectLst/>
                <a:latin typeface="Arial" charset="0"/>
                <a:ea typeface="+mn-ea"/>
                <a:cs typeface="+mn-cs"/>
              </a:rPr>
              <a:t>NuBus</a:t>
            </a:r>
            <a:r>
              <a:rPr lang="et-EE" sz="1200" kern="1200" dirty="0" smtClean="0">
                <a:solidFill>
                  <a:schemeClr val="tx1"/>
                </a:solidFill>
                <a:effectLst/>
                <a:latin typeface="Arial" charset="0"/>
                <a:ea typeface="+mn-ea"/>
                <a:cs typeface="+mn-cs"/>
              </a:rPr>
              <a:t> on 32-bitine siin, mille lõi firma Texas Instruments ja seda on kasutatud Macintosh II ja teistes 680x0 alusega Macintosh arvutites. NuBus toetab automaatset konfigureerimist (“plug and play” ehk isehäälestuv).</a:t>
            </a:r>
          </a:p>
          <a:p>
            <a:r>
              <a:rPr lang="et-EE" sz="1200" kern="1200" dirty="0" smtClean="0">
                <a:solidFill>
                  <a:schemeClr val="tx1"/>
                </a:solidFill>
                <a:effectLst/>
                <a:latin typeface="Arial" charset="0"/>
                <a:ea typeface="+mn-ea"/>
                <a:cs typeface="+mn-cs"/>
              </a:rPr>
              <a:t> </a:t>
            </a:r>
          </a:p>
          <a:p>
            <a:r>
              <a:rPr lang="et-EE" sz="1200" b="1" kern="1200" dirty="0" smtClean="0">
                <a:solidFill>
                  <a:schemeClr val="tx1"/>
                </a:solidFill>
                <a:effectLst/>
                <a:latin typeface="Arial" charset="0"/>
                <a:ea typeface="+mn-ea"/>
                <a:cs typeface="+mn-cs"/>
              </a:rPr>
              <a:t>VL</a:t>
            </a:r>
            <a:r>
              <a:rPr lang="et-EE" sz="1200" kern="1200" dirty="0" smtClean="0">
                <a:solidFill>
                  <a:schemeClr val="tx1"/>
                </a:solidFill>
                <a:effectLst/>
                <a:latin typeface="Arial" charset="0"/>
                <a:ea typeface="+mn-ea"/>
                <a:cs typeface="+mn-cs"/>
              </a:rPr>
              <a:t>-siin (VESA lokaalsiin) lõi 1992. aastal Video Electronics Standards Association protsessorile Intel 80486. VL-siin on 32-bitine ja selle taktsageduseks on 33 MHz. VL-siini kasutamisel on vaja käsitsi lülitid seada.</a:t>
            </a:r>
          </a:p>
          <a:p>
            <a:r>
              <a:rPr lang="et-EE" sz="1200" kern="1200" dirty="0" smtClean="0">
                <a:solidFill>
                  <a:schemeClr val="tx1"/>
                </a:solidFill>
                <a:effectLst/>
                <a:latin typeface="Arial" charset="0"/>
                <a:ea typeface="+mn-ea"/>
                <a:cs typeface="+mn-cs"/>
              </a:rPr>
              <a:t> </a:t>
            </a:r>
          </a:p>
          <a:p>
            <a:r>
              <a:rPr lang="et-EE" sz="1200" b="1" kern="1200" dirty="0" smtClean="0">
                <a:solidFill>
                  <a:schemeClr val="tx1"/>
                </a:solidFill>
                <a:effectLst/>
                <a:latin typeface="Arial" charset="0"/>
                <a:ea typeface="+mn-ea"/>
                <a:cs typeface="+mn-cs"/>
              </a:rPr>
              <a:t>PCI</a:t>
            </a:r>
            <a:r>
              <a:rPr lang="et-EE" sz="1200" kern="1200" dirty="0" smtClean="0">
                <a:solidFill>
                  <a:schemeClr val="tx1"/>
                </a:solidFill>
                <a:effectLst/>
                <a:latin typeface="Arial" charset="0"/>
                <a:ea typeface="+mn-ea"/>
                <a:cs typeface="+mn-cs"/>
              </a:rPr>
              <a:t> (Peripheral Component Interconnect) on välisseadmeühendus, mille lõi Intel 1993. aastal. PCI-siinid võivad olla nii 32-bitised sagedusega 33 MHz kui ka 64-bitised sagedusega 66 MHz. PCI toetab automaahäälestust. PCI kontrollib automaatselt andmevahetuses esinevaid vigu. PCI kasutab kiirendusrežiimi, suurendades siini jõudlust mitme paketi saatmisega ühele aadressile.</a:t>
            </a:r>
          </a:p>
          <a:p>
            <a:r>
              <a:rPr lang="et-EE" sz="1200" kern="1200" dirty="0" smtClean="0">
                <a:solidFill>
                  <a:schemeClr val="tx1"/>
                </a:solidFill>
                <a:effectLst/>
                <a:latin typeface="Arial" charset="0"/>
                <a:ea typeface="+mn-ea"/>
                <a:cs typeface="+mn-cs"/>
              </a:rPr>
              <a:t> </a:t>
            </a:r>
          </a:p>
          <a:p>
            <a:r>
              <a:rPr lang="et-EE" sz="1200" b="1" kern="1200" dirty="0" smtClean="0">
                <a:solidFill>
                  <a:schemeClr val="tx1"/>
                </a:solidFill>
                <a:effectLst/>
                <a:latin typeface="Arial" charset="0"/>
                <a:ea typeface="+mn-ea"/>
                <a:cs typeface="+mn-cs"/>
              </a:rPr>
              <a:t>DIB</a:t>
            </a:r>
            <a:r>
              <a:rPr lang="et-EE" sz="1200" kern="1200" dirty="0" smtClean="0">
                <a:solidFill>
                  <a:schemeClr val="tx1"/>
                </a:solidFill>
                <a:effectLst/>
                <a:latin typeface="Arial" charset="0"/>
                <a:ea typeface="+mn-ea"/>
                <a:cs typeface="+mn-cs"/>
              </a:rPr>
              <a:t> (Dual Independent Bus) kaherealine iseseisev siin loodi Inteli poolt esisiini L2 puhvermälu jõudluse suurendamiseks.</a:t>
            </a:r>
          </a:p>
          <a:p>
            <a:r>
              <a:rPr lang="et-EE" sz="1200" kern="1200" dirty="0" smtClean="0">
                <a:solidFill>
                  <a:schemeClr val="tx1"/>
                </a:solidFill>
                <a:effectLst/>
                <a:latin typeface="Arial" charset="0"/>
                <a:ea typeface="+mn-ea"/>
                <a:cs typeface="+mn-cs"/>
              </a:rPr>
              <a:t> </a:t>
            </a:r>
          </a:p>
          <a:p>
            <a:r>
              <a:rPr lang="et-EE" sz="1200" b="1" kern="1200" dirty="0" smtClean="0">
                <a:solidFill>
                  <a:schemeClr val="tx1"/>
                </a:solidFill>
                <a:effectLst/>
                <a:latin typeface="Arial" charset="0"/>
                <a:ea typeface="+mn-ea"/>
                <a:cs typeface="+mn-cs"/>
              </a:rPr>
              <a:t>SECC</a:t>
            </a:r>
            <a:r>
              <a:rPr lang="et-EE" sz="1200" kern="1200" dirty="0" smtClean="0">
                <a:solidFill>
                  <a:schemeClr val="tx1"/>
                </a:solidFill>
                <a:effectLst/>
                <a:latin typeface="Arial" charset="0"/>
                <a:ea typeface="+mn-ea"/>
                <a:cs typeface="+mn-cs"/>
              </a:rPr>
              <a:t> (Single Edge Contact Cartridge) ühe kontaktservaga kassett, mille lõi Intel suure kiirusega tagasiini L2 puhvermälu jaoks.</a:t>
            </a:r>
          </a:p>
          <a:p>
            <a:r>
              <a:rPr lang="et-EE" sz="1200" kern="1200" dirty="0" smtClean="0">
                <a:solidFill>
                  <a:schemeClr val="tx1"/>
                </a:solidFill>
                <a:effectLst/>
                <a:latin typeface="Arial" charset="0"/>
                <a:ea typeface="+mn-ea"/>
                <a:cs typeface="+mn-cs"/>
              </a:rPr>
              <a:t> </a:t>
            </a:r>
          </a:p>
          <a:p>
            <a:r>
              <a:rPr lang="et-EE" sz="1200" b="1" kern="1200" dirty="0" smtClean="0">
                <a:solidFill>
                  <a:schemeClr val="tx1"/>
                </a:solidFill>
                <a:effectLst/>
                <a:latin typeface="Arial" charset="0"/>
                <a:ea typeface="+mn-ea"/>
                <a:cs typeface="+mn-cs"/>
              </a:rPr>
              <a:t>AGP</a:t>
            </a:r>
            <a:r>
              <a:rPr lang="et-EE" sz="1200" kern="1200" dirty="0" smtClean="0">
                <a:solidFill>
                  <a:schemeClr val="tx1"/>
                </a:solidFill>
                <a:effectLst/>
                <a:latin typeface="Arial" charset="0"/>
                <a:ea typeface="+mn-ea"/>
                <a:cs typeface="+mn-cs"/>
              </a:rPr>
              <a:t> (Accelerated Graphics Port) kiirendatud graafikaport loodi Inteli poolt jõudlused suurendamiseks, lahutades videoandmed ülejäänud andmetest PCI sisend/väljundsiinidel. AGP on 32-bitine ja taktsageduseks 66 MHz. AGP 2X kahekordistab andmevahetust sama siinilaiuse ja kiiruse juures. AGP 4X puhul läbib neli andmepaketti ühe takti jooksul, neljakordistades sellega läbilaskevõimet.</a:t>
            </a:r>
          </a:p>
          <a:p>
            <a:endParaRPr lang="et-EE" sz="1200" kern="1200" dirty="0" smtClean="0">
              <a:solidFill>
                <a:schemeClr val="tx1"/>
              </a:solidFill>
              <a:effectLst/>
              <a:latin typeface="Arial" charset="0"/>
              <a:ea typeface="+mn-ea"/>
              <a:cs typeface="+mn-cs"/>
            </a:endParaRPr>
          </a:p>
          <a:p>
            <a:endParaRPr lang="et-EE" dirty="0"/>
          </a:p>
        </p:txBody>
      </p:sp>
      <p:sp>
        <p:nvSpPr>
          <p:cNvPr id="4" name="Slide Number Placeholder 3"/>
          <p:cNvSpPr>
            <a:spLocks noGrp="1"/>
          </p:cNvSpPr>
          <p:nvPr>
            <p:ph type="sldNum" sz="quarter" idx="10"/>
          </p:nvPr>
        </p:nvSpPr>
        <p:spPr/>
        <p:txBody>
          <a:bodyPr/>
          <a:lstStyle/>
          <a:p>
            <a:fld id="{F2D44355-BDE4-45C7-9750-CED0B8D6659A}" type="slidenum">
              <a:rPr lang="en-GB" smtClean="0"/>
              <a:pPr/>
              <a:t>12</a:t>
            </a:fld>
            <a:endParaRPr lang="en-GB"/>
          </a:p>
        </p:txBody>
      </p:sp>
    </p:spTree>
    <p:extLst>
      <p:ext uri="{BB962C8B-B14F-4D97-AF65-F5344CB8AC3E}">
        <p14:creationId xmlns:p14="http://schemas.microsoft.com/office/powerpoint/2010/main" val="4214304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Comptia A+</a:t>
            </a:r>
            <a:r>
              <a:rPr lang="et-EE" baseline="0" dirty="0" smtClean="0"/>
              <a:t> lk 779. USB lk 783, daisy chain versus hub ühendus</a:t>
            </a:r>
          </a:p>
          <a:p>
            <a:r>
              <a:rPr lang="et-EE" baseline="0" dirty="0" smtClean="0"/>
              <a:t>http://en.wikipedia.org/wiki/Universal_Serial_Bus#USB_3, http://www.usb.org/developers/ssusb - video</a:t>
            </a:r>
          </a:p>
          <a:p>
            <a:r>
              <a:rPr lang="et-EE" baseline="0" dirty="0" smtClean="0"/>
              <a:t>USB 3.0 Arhitektuur ja pistikute kirjeldused: http://www.usb.org/developers/presentations/pres0311/1-2_SSUSB_DevCon_ArchOverview_Dunstan.pdf</a:t>
            </a:r>
          </a:p>
          <a:p>
            <a:r>
              <a:rPr lang="et-EE" baseline="0" dirty="0" smtClean="0"/>
              <a:t>USB kontral kuni 127 seadet, 5V, hot plug, 5m kaabel, 500mA pordi kohta, näita device managerist USB power tabi</a:t>
            </a:r>
          </a:p>
          <a:p>
            <a:r>
              <a:rPr lang="et-EE" baseline="0" dirty="0" smtClean="0"/>
              <a:t>USB 1.1 12 Mbps, USB 2.0 480Mbps ja 500mA, USB 3.0 4.8Gbps ja 1800mA</a:t>
            </a:r>
          </a:p>
          <a:p>
            <a:r>
              <a:rPr lang="et-EE" baseline="0" dirty="0" smtClean="0"/>
              <a:t>Firewire IEEE 1394, Apple loodud, 63 seadet, 4,5m kaabel,12V ja  kuni 60W, 1394a 400Mbps, 1394b 800Mbps</a:t>
            </a:r>
          </a:p>
          <a:p>
            <a:r>
              <a:rPr lang="et-EE" baseline="0" dirty="0" smtClean="0"/>
              <a:t>eSATA ja eSATAp 3/6Gbps. Toide ainult p versioonil</a:t>
            </a:r>
          </a:p>
          <a:p>
            <a:r>
              <a:rPr lang="et-EE" baseline="0" dirty="0" smtClean="0"/>
              <a:t>RS-232, LPT</a:t>
            </a:r>
            <a:endParaRPr lang="et-EE" dirty="0"/>
          </a:p>
        </p:txBody>
      </p:sp>
      <p:sp>
        <p:nvSpPr>
          <p:cNvPr id="4" name="Slide Number Placeholder 3"/>
          <p:cNvSpPr>
            <a:spLocks noGrp="1"/>
          </p:cNvSpPr>
          <p:nvPr>
            <p:ph type="sldNum" sz="quarter" idx="10"/>
          </p:nvPr>
        </p:nvSpPr>
        <p:spPr/>
        <p:txBody>
          <a:bodyPr/>
          <a:lstStyle/>
          <a:p>
            <a:fld id="{F2D44355-BDE4-45C7-9750-CED0B8D6659A}" type="slidenum">
              <a:rPr lang="en-GB" smtClean="0"/>
              <a:pPr/>
              <a:t>13</a:t>
            </a:fld>
            <a:endParaRPr lang="en-GB"/>
          </a:p>
        </p:txBody>
      </p:sp>
    </p:spTree>
    <p:extLst>
      <p:ext uri="{BB962C8B-B14F-4D97-AF65-F5344CB8AC3E}">
        <p14:creationId xmlns:p14="http://schemas.microsoft.com/office/powerpoint/2010/main" val="4214304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F2D44355-BDE4-45C7-9750-CED0B8D6659A}" type="slidenum">
              <a:rPr lang="en-GB" smtClean="0"/>
              <a:pPr/>
              <a:t>14</a:t>
            </a:fld>
            <a:endParaRPr lang="en-GB"/>
          </a:p>
        </p:txBody>
      </p:sp>
    </p:spTree>
    <p:extLst>
      <p:ext uri="{BB962C8B-B14F-4D97-AF65-F5344CB8AC3E}">
        <p14:creationId xmlns:p14="http://schemas.microsoft.com/office/powerpoint/2010/main" val="4214304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b="1" kern="1200" baseline="0" dirty="0" smtClean="0">
                <a:solidFill>
                  <a:schemeClr val="tx1"/>
                </a:solidFill>
                <a:effectLst/>
                <a:latin typeface="Arial" charset="0"/>
                <a:ea typeface="+mn-ea"/>
                <a:cs typeface="+mn-cs"/>
              </a:rPr>
              <a:t>IRDA 4Mpbs, 1m, turvalisus puudub</a:t>
            </a:r>
          </a:p>
          <a:p>
            <a:r>
              <a:rPr lang="et-EE" sz="1200" b="1" kern="1200" baseline="0" dirty="0" smtClean="0">
                <a:solidFill>
                  <a:schemeClr val="tx1"/>
                </a:solidFill>
                <a:effectLst/>
                <a:latin typeface="Arial" charset="0"/>
                <a:ea typeface="+mn-ea"/>
                <a:cs typeface="+mn-cs"/>
              </a:rPr>
              <a:t>Bluetooth 1.1 ja 1.2 1Mbps, 2.0 ja 2.1 EDR – 3Mbps. Standard 802.15, 2,45GHz, Wireless PAN (Personal Area Network), CLASS I 100mW, 100m, C2 2,5mW 10m, C3 1mW 1m. Asendab IRDA. Klaver, hiir, headset.</a:t>
            </a:r>
            <a:endParaRPr lang="et-EE" sz="1200" b="1" kern="1200" dirty="0" smtClean="0">
              <a:solidFill>
                <a:schemeClr val="tx1"/>
              </a:solidFill>
              <a:effectLst/>
              <a:latin typeface="Arial" charset="0"/>
              <a:ea typeface="+mn-ea"/>
              <a:cs typeface="+mn-cs"/>
            </a:endParaRPr>
          </a:p>
          <a:p>
            <a:r>
              <a:rPr lang="et-EE" sz="1200" b="1" kern="1200" dirty="0" smtClean="0">
                <a:solidFill>
                  <a:schemeClr val="tx1"/>
                </a:solidFill>
                <a:effectLst/>
                <a:latin typeface="Arial" charset="0"/>
                <a:ea typeface="+mn-ea"/>
                <a:cs typeface="+mn-cs"/>
              </a:rPr>
              <a:t>IEEE</a:t>
            </a:r>
            <a:r>
              <a:rPr lang="et-EE" sz="1200" b="1" kern="1200" baseline="0" dirty="0" smtClean="0">
                <a:solidFill>
                  <a:schemeClr val="tx1"/>
                </a:solidFill>
                <a:effectLst/>
                <a:latin typeface="Arial" charset="0"/>
                <a:ea typeface="+mn-ea"/>
                <a:cs typeface="+mn-cs"/>
              </a:rPr>
              <a:t> 802.11 (WiFi)- a, b, g, n vt tabel Comptia A+ ll 1078</a:t>
            </a:r>
          </a:p>
          <a:p>
            <a:r>
              <a:rPr lang="et-EE" dirty="0" smtClean="0"/>
              <a:t>http://en.wikipedia.org/wiki/802.11</a:t>
            </a:r>
          </a:p>
          <a:p>
            <a:r>
              <a:rPr lang="et-EE" dirty="0" smtClean="0"/>
              <a:t>Levi bg versioonil sees keskmiselt 38m ja väljas 140m, n versioonil sees 70m ja väljas 250m</a:t>
            </a:r>
          </a:p>
          <a:p>
            <a:r>
              <a:rPr lang="et-EE" dirty="0" smtClean="0"/>
              <a:t>http://en.wikipedia.org/wiki/802.11g</a:t>
            </a:r>
          </a:p>
          <a:p>
            <a:r>
              <a:rPr lang="et-EE" dirty="0" smtClean="0"/>
              <a:t>54Mbps,</a:t>
            </a:r>
            <a:r>
              <a:rPr lang="et-EE" baseline="0" dirty="0" smtClean="0"/>
              <a:t> 2,4GHz, 14 channelit, tundlik häiretele, kuna samas alas toimivad väga erinevad seadmed</a:t>
            </a:r>
            <a:endParaRPr lang="et-EE" dirty="0" smtClean="0"/>
          </a:p>
          <a:p>
            <a:r>
              <a:rPr lang="et-EE" dirty="0" smtClean="0"/>
              <a:t>http://en.wikipedia.org/wiki/IEEE_802.11n-2009</a:t>
            </a:r>
          </a:p>
          <a:p>
            <a:r>
              <a:rPr lang="et-EE" dirty="0" smtClean="0"/>
              <a:t>Võimaldab kuni 600Mbps</a:t>
            </a:r>
            <a:r>
              <a:rPr lang="et-EE" baseline="0" dirty="0" smtClean="0"/>
              <a:t> ühendust (reaalselt kuni 450Mbps, tavalise sülearvuti puhul – 2 antenni – kuni 300Mbps), mitme samaaegse stream-i kasutamisega. Streamide arv on maks 4 ja sõltub antennide arvust. Maksimum on 3 antenni reaalselt. 802.11n on ka 5GHz konfitav aga sedamed peavad toetama. Selle konfiga saab maksimaalse kiiruse.</a:t>
            </a:r>
          </a:p>
          <a:p>
            <a:pPr>
              <a:defRPr/>
            </a:pPr>
            <a:r>
              <a:rPr lang="et-EE" b="1" dirty="0" smtClean="0"/>
              <a:t>http://en.wikipedia.org/wiki/IEEE_802.11#802.11n</a:t>
            </a:r>
          </a:p>
          <a:p>
            <a:pPr>
              <a:defRPr/>
            </a:pPr>
            <a:r>
              <a:rPr lang="et-EE" b="1" dirty="0" smtClean="0"/>
              <a:t>http://en.wikipedia.org/wiki/IEEE_802.11n</a:t>
            </a:r>
          </a:p>
          <a:p>
            <a:r>
              <a:rPr lang="et-EE" sz="1200" b="1" kern="1200" baseline="0" dirty="0" smtClean="0">
                <a:solidFill>
                  <a:schemeClr val="tx1"/>
                </a:solidFill>
                <a:effectLst/>
                <a:latin typeface="Arial" charset="0"/>
                <a:ea typeface="+mn-ea"/>
                <a:cs typeface="+mn-cs"/>
              </a:rPr>
              <a:t>Mobiilne internet GPRS, EDGE, 3G</a:t>
            </a:r>
          </a:p>
          <a:p>
            <a:r>
              <a:rPr lang="et-EE" dirty="0" smtClean="0"/>
              <a:t>4G (</a:t>
            </a:r>
            <a:r>
              <a:rPr lang="et-EE" i="1" dirty="0" smtClean="0"/>
              <a:t>LTE – Long Term Evolution</a:t>
            </a:r>
            <a:r>
              <a:rPr lang="et-EE" dirty="0" smtClean="0"/>
              <a:t>) on praegu veel tulevikumuusika, mis võimaldab kunagi lausa 320 Mb/s allalaadimiskiiruseid. </a:t>
            </a:r>
            <a:br>
              <a:rPr lang="et-EE" dirty="0" smtClean="0"/>
            </a:br>
            <a:r>
              <a:rPr lang="et-EE" dirty="0" smtClean="0"/>
              <a:t>3,5G (</a:t>
            </a:r>
            <a:r>
              <a:rPr lang="et-EE" i="1" dirty="0" smtClean="0"/>
              <a:t>HSDPA ja HSUPA</a:t>
            </a:r>
            <a:r>
              <a:rPr lang="et-EE" dirty="0" smtClean="0"/>
              <a:t>) on praegu kõige levinum kiire mobiilse internetiühenduse võimalus. Maksimaalne kiirus allalaadimisel on kuni 21 Mb/s. See tehnoloogia ja kiirus on oluline siis, kui sirvite mahukaid internetilehekülgi, laete faile alla või loete e-maile. 3,5G ühenduse kasutamiseks on vaja ehitada uus mobiilivõrk. EMT 3,5G mobiilivõrguga on kaetud kõik Eesti suuremad linnad ja asulad ning EMT 3,5G võrk on Eesti kõige laiem ja kõige kiiremini kasvav. </a:t>
            </a:r>
            <a:br>
              <a:rPr lang="et-EE" dirty="0" smtClean="0"/>
            </a:br>
            <a:r>
              <a:rPr lang="et-EE" dirty="0" smtClean="0"/>
              <a:t>EDGE (</a:t>
            </a:r>
            <a:r>
              <a:rPr lang="et-EE" i="1" dirty="0" smtClean="0"/>
              <a:t>Enhanched Data rates for GSM Evolution</a:t>
            </a:r>
            <a:r>
              <a:rPr lang="et-EE" dirty="0" smtClean="0"/>
              <a:t>) on olemasoleva GSM-võrgu teenuste edasiarendus ning vahelüli GPRS-i ja 3G võrgu pakutavate teenuste vahel. Maksimaalne kiirus allalaadimisel on ligi 236 kb/s. See tehnoloogia sobib enim e-kirjade vahetamiseks arvutis ja telefoniga ning SurfPorti kasutamiseks telefonis kogu Eesti territooriumil. </a:t>
            </a:r>
            <a:br>
              <a:rPr lang="et-EE" dirty="0" smtClean="0"/>
            </a:br>
            <a:r>
              <a:rPr lang="et-EE" dirty="0" smtClean="0"/>
              <a:t>GPRS (</a:t>
            </a:r>
            <a:r>
              <a:rPr lang="et-EE" i="1" dirty="0" smtClean="0"/>
              <a:t>General Packet Radio Service</a:t>
            </a:r>
            <a:r>
              <a:rPr lang="et-EE" dirty="0" smtClean="0"/>
              <a:t>) on GSM võrgu lisateenus, mis võimaldab mobiilset ligipääsu internetile ning vajadusel ka andmesideühendust ettevõtte sisevõrku. Maksimaalne kiirus allalaadimisel on 53 kb/s. Seda teenust kasutavad tänapäeval vaid mõned üksikud vanad telefonid, uutes kaasaegsetes GSM telefonides on kõigis selle asemel juba EDGE tugi. See tehnoloogia sobib enim e-kirjade lugemiseks telefoniga ning SurfPorti kasutamiseks telefonis kogu Eesti territooriumil. </a:t>
            </a:r>
            <a:br>
              <a:rPr lang="et-EE" dirty="0" smtClean="0"/>
            </a:br>
            <a:r>
              <a:rPr lang="et-EE" dirty="0" smtClean="0"/>
              <a:t>GSM Data on GSM võrgu lisateenus, mis võimaldab helistamise vahendusel mobiilset ligipääsu internetile. Maksimaalne kiirus allalaadimisel on 9,6 kb/s. Kasutatakse tänapäeval enamasti spetsiaalrakenduste nagu makseterminalide ja maamõõtmisrakenduste infovahetuseks.</a:t>
            </a:r>
            <a:br>
              <a:rPr lang="et-EE" dirty="0" smtClean="0"/>
            </a:br>
            <a:r>
              <a:rPr lang="et-EE" sz="1200" b="1" kern="1200" baseline="0" dirty="0" smtClean="0">
                <a:solidFill>
                  <a:schemeClr val="tx1"/>
                </a:solidFill>
                <a:effectLst/>
                <a:latin typeface="Arial" charset="0"/>
                <a:ea typeface="+mn-ea"/>
                <a:cs typeface="+mn-cs"/>
              </a:rPr>
              <a:t>ühendatakse USB, PCI Express, PC Card, PCI porti</a:t>
            </a:r>
          </a:p>
          <a:p>
            <a:r>
              <a:rPr lang="et-EE" sz="1200" kern="1200" dirty="0" smtClean="0">
                <a:solidFill>
                  <a:schemeClr val="tx1"/>
                </a:solidFill>
                <a:effectLst/>
                <a:latin typeface="Arial" charset="0"/>
                <a:ea typeface="+mn-ea"/>
                <a:cs typeface="+mn-cs"/>
              </a:rPr>
              <a:t>IrDA tagab väikese energiakulu, kuid see ühendus ei ole töökindel ning ühendusseadmed tuleb paigutada üksteisele väga lähedale (mõned sentimeetrid), samuti ei tohi seadmete vahele jääda muid objekte (kaks seadet peavad teineteist "nägema"). Selline ühendus on ebasobiv näiteks klaviatuuri ja hiire ühendamiseks arvutiga (lisaks peab viimatinimetatut pidevalt liigutama). Seetõttu võetakse üha enam kasutusele muid raadiosignaali ülekande tehnoloogiaid nagu </a:t>
            </a:r>
            <a:r>
              <a:rPr lang="et-EE" sz="1200" u="dotted" kern="1200" dirty="0" smtClean="0">
                <a:solidFill>
                  <a:schemeClr val="tx1"/>
                </a:solidFill>
                <a:effectLst/>
                <a:latin typeface="Arial" charset="0"/>
                <a:ea typeface="+mn-ea"/>
                <a:cs typeface="+mn-cs"/>
              </a:rPr>
              <a:t>WiFi</a:t>
            </a:r>
            <a:r>
              <a:rPr lang="et-EE" sz="1200" kern="1200" dirty="0" smtClean="0">
                <a:solidFill>
                  <a:schemeClr val="tx1"/>
                </a:solidFill>
                <a:effectLst/>
                <a:latin typeface="Arial" charset="0"/>
                <a:ea typeface="+mn-ea"/>
                <a:cs typeface="+mn-cs"/>
              </a:rPr>
              <a:t> ja </a:t>
            </a:r>
            <a:r>
              <a:rPr lang="et-EE" sz="1200" u="dotted" kern="1200" dirty="0" smtClean="0">
                <a:solidFill>
                  <a:schemeClr val="tx1"/>
                </a:solidFill>
                <a:effectLst/>
                <a:latin typeface="Arial" charset="0"/>
                <a:ea typeface="+mn-ea"/>
                <a:cs typeface="+mn-cs"/>
              </a:rPr>
              <a:t>Bluetooth</a:t>
            </a:r>
            <a:r>
              <a:rPr lang="et-EE" sz="1200" kern="1200" dirty="0" smtClean="0">
                <a:solidFill>
                  <a:schemeClr val="tx1"/>
                </a:solidFill>
                <a:effectLst/>
                <a:latin typeface="Arial" charset="0"/>
                <a:ea typeface="+mn-ea"/>
                <a:cs typeface="+mn-cs"/>
              </a:rPr>
              <a:t>.</a:t>
            </a:r>
          </a:p>
        </p:txBody>
      </p:sp>
      <p:sp>
        <p:nvSpPr>
          <p:cNvPr id="4" name="Slide Number Placeholder 3"/>
          <p:cNvSpPr>
            <a:spLocks noGrp="1"/>
          </p:cNvSpPr>
          <p:nvPr>
            <p:ph type="sldNum" sz="quarter" idx="10"/>
          </p:nvPr>
        </p:nvSpPr>
        <p:spPr/>
        <p:txBody>
          <a:bodyPr/>
          <a:lstStyle/>
          <a:p>
            <a:fld id="{F2D44355-BDE4-45C7-9750-CED0B8D6659A}" type="slidenum">
              <a:rPr lang="en-GB" smtClean="0"/>
              <a:pPr/>
              <a:t>15</a:t>
            </a:fld>
            <a:endParaRPr lang="en-GB"/>
          </a:p>
        </p:txBody>
      </p:sp>
    </p:spTree>
    <p:extLst>
      <p:ext uri="{BB962C8B-B14F-4D97-AF65-F5344CB8AC3E}">
        <p14:creationId xmlns:p14="http://schemas.microsoft.com/office/powerpoint/2010/main" val="4214304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b="1" i="0" u="none" strike="noStrike" kern="1200" baseline="0" smtClean="0">
                <a:solidFill>
                  <a:schemeClr val="tx1"/>
                </a:solidFill>
                <a:latin typeface="Arial" charset="0"/>
                <a:ea typeface="+mn-ea"/>
                <a:cs typeface="+mn-cs"/>
              </a:rPr>
              <a:t>http://en.wikipedia.org/wiki/Displayport</a:t>
            </a:r>
          </a:p>
          <a:p>
            <a:r>
              <a:rPr lang="et-EE" sz="1200" b="1" i="0" u="none" strike="noStrike" kern="1200" baseline="0" dirty="0" smtClean="0">
                <a:solidFill>
                  <a:schemeClr val="tx1"/>
                </a:solidFill>
                <a:latin typeface="Arial" charset="0"/>
                <a:ea typeface="+mn-ea"/>
                <a:cs typeface="+mn-cs"/>
              </a:rPr>
              <a:t>DisplayPort*</a:t>
            </a:r>
          </a:p>
          <a:p>
            <a:r>
              <a:rPr lang="en-US" sz="1200" b="0" i="0" u="none" strike="noStrike" kern="1200" baseline="0" dirty="0" err="1" smtClean="0">
                <a:solidFill>
                  <a:schemeClr val="tx1"/>
                </a:solidFill>
                <a:latin typeface="Arial" charset="0"/>
                <a:ea typeface="+mn-ea"/>
                <a:cs typeface="+mn-cs"/>
              </a:rPr>
              <a:t>DisplayPort</a:t>
            </a:r>
            <a:r>
              <a:rPr lang="en-US" sz="1200" b="0" i="0" u="none" strike="noStrike" kern="1200" baseline="0" dirty="0" smtClean="0">
                <a:solidFill>
                  <a:schemeClr val="tx1"/>
                </a:solidFill>
                <a:latin typeface="Arial" charset="0"/>
                <a:ea typeface="+mn-ea"/>
                <a:cs typeface="+mn-cs"/>
              </a:rPr>
              <a:t> is a digital communication interface that utilizes differential signaling to</a:t>
            </a:r>
          </a:p>
          <a:p>
            <a:r>
              <a:rPr lang="en-US" sz="1200" b="0" i="0" u="none" strike="noStrike" kern="1200" baseline="0" dirty="0" smtClean="0">
                <a:solidFill>
                  <a:schemeClr val="tx1"/>
                </a:solidFill>
                <a:latin typeface="Arial" charset="0"/>
                <a:ea typeface="+mn-ea"/>
                <a:cs typeface="+mn-cs"/>
              </a:rPr>
              <a:t>achieve a high bandwidth bus interface designed to support connections between PCs</a:t>
            </a:r>
          </a:p>
          <a:p>
            <a:r>
              <a:rPr lang="en-US" sz="1200" b="0" i="0" u="none" strike="noStrike" kern="1200" baseline="0" dirty="0" smtClean="0">
                <a:solidFill>
                  <a:schemeClr val="tx1"/>
                </a:solidFill>
                <a:latin typeface="Arial" charset="0"/>
                <a:ea typeface="+mn-ea"/>
                <a:cs typeface="+mn-cs"/>
              </a:rPr>
              <a:t>and monitors, projectors, and TV displays. </a:t>
            </a:r>
            <a:r>
              <a:rPr lang="en-US" sz="1200" b="0" i="0" u="none" strike="noStrike" kern="1200" baseline="0" dirty="0" err="1" smtClean="0">
                <a:solidFill>
                  <a:schemeClr val="tx1"/>
                </a:solidFill>
                <a:latin typeface="Arial" charset="0"/>
                <a:ea typeface="+mn-ea"/>
                <a:cs typeface="+mn-cs"/>
              </a:rPr>
              <a:t>DisplayPort</a:t>
            </a:r>
            <a:r>
              <a:rPr lang="en-US" sz="1200" b="0" i="0" u="none" strike="noStrike" kern="1200" baseline="0" dirty="0" smtClean="0">
                <a:solidFill>
                  <a:schemeClr val="tx1"/>
                </a:solidFill>
                <a:latin typeface="Arial" charset="0"/>
                <a:ea typeface="+mn-ea"/>
                <a:cs typeface="+mn-cs"/>
              </a:rPr>
              <a:t> is suitable for display</a:t>
            </a:r>
          </a:p>
          <a:p>
            <a:r>
              <a:rPr lang="en-US" sz="1200" b="0" i="0" u="none" strike="noStrike" kern="1200" baseline="0" dirty="0" smtClean="0">
                <a:solidFill>
                  <a:schemeClr val="tx1"/>
                </a:solidFill>
                <a:latin typeface="Arial" charset="0"/>
                <a:ea typeface="+mn-ea"/>
                <a:cs typeface="+mn-cs"/>
              </a:rPr>
              <a:t>connections between consumer electronics devices such as high definition optical disc</a:t>
            </a:r>
          </a:p>
          <a:p>
            <a:r>
              <a:rPr lang="en-US" sz="1200" b="0" i="0" u="none" strike="noStrike" kern="1200" baseline="0" dirty="0" smtClean="0">
                <a:solidFill>
                  <a:schemeClr val="tx1"/>
                </a:solidFill>
                <a:latin typeface="Arial" charset="0"/>
                <a:ea typeface="+mn-ea"/>
                <a:cs typeface="+mn-cs"/>
              </a:rPr>
              <a:t>players, set top boxes, and TV displays. </a:t>
            </a:r>
            <a:r>
              <a:rPr lang="en-US" sz="1200" b="0" i="0" u="none" strike="noStrike" kern="1200" baseline="0" dirty="0" err="1" smtClean="0">
                <a:solidFill>
                  <a:schemeClr val="tx1"/>
                </a:solidFill>
                <a:latin typeface="Arial" charset="0"/>
                <a:ea typeface="+mn-ea"/>
                <a:cs typeface="+mn-cs"/>
              </a:rPr>
              <a:t>DisplayPort</a:t>
            </a:r>
            <a:r>
              <a:rPr lang="en-US" sz="1200" b="0" i="0" u="none" strike="noStrike" kern="1200" baseline="0" dirty="0" smtClean="0">
                <a:solidFill>
                  <a:schemeClr val="tx1"/>
                </a:solidFill>
                <a:latin typeface="Arial" charset="0"/>
                <a:ea typeface="+mn-ea"/>
                <a:cs typeface="+mn-cs"/>
              </a:rPr>
              <a:t> output can also be converted to</a:t>
            </a:r>
          </a:p>
          <a:p>
            <a:r>
              <a:rPr lang="et-EE" sz="1200" b="0" i="0" u="none" strike="noStrike" kern="1200" baseline="0" dirty="0" smtClean="0">
                <a:solidFill>
                  <a:schemeClr val="tx1"/>
                </a:solidFill>
                <a:latin typeface="Arial" charset="0"/>
                <a:ea typeface="+mn-ea"/>
                <a:cs typeface="+mn-cs"/>
              </a:rPr>
              <a:t>High-Definition Multimedia Interface* (HDMI*) using a DisplayPort-HDMI converter.</a:t>
            </a:r>
          </a:p>
          <a:p>
            <a:r>
              <a:rPr lang="en-US" sz="1200" b="0" i="0" u="none" strike="noStrike" kern="1200" baseline="0" dirty="0" err="1" smtClean="0">
                <a:solidFill>
                  <a:schemeClr val="tx1"/>
                </a:solidFill>
                <a:latin typeface="Arial" charset="0"/>
                <a:ea typeface="+mn-ea"/>
                <a:cs typeface="+mn-cs"/>
              </a:rPr>
              <a:t>DisplayPort’s</a:t>
            </a:r>
            <a:r>
              <a:rPr lang="en-US" sz="1200" b="0" i="0" u="none" strike="noStrike" kern="1200" baseline="0" dirty="0" smtClean="0">
                <a:solidFill>
                  <a:schemeClr val="tx1"/>
                </a:solidFill>
                <a:latin typeface="Arial" charset="0"/>
                <a:ea typeface="+mn-ea"/>
                <a:cs typeface="+mn-cs"/>
              </a:rPr>
              <a:t> maximum supported display resolution is 2560 x 1600 at 60 Hz refresh</a:t>
            </a:r>
          </a:p>
          <a:p>
            <a:r>
              <a:rPr lang="en-US" sz="1200" b="0" i="0" u="none" strike="noStrike" kern="1200" baseline="0" dirty="0" smtClean="0">
                <a:solidFill>
                  <a:schemeClr val="tx1"/>
                </a:solidFill>
                <a:latin typeface="Arial" charset="0"/>
                <a:ea typeface="+mn-ea"/>
                <a:cs typeface="+mn-cs"/>
              </a:rPr>
              <a:t>with a 16:10 aspect ratio (WQXGA). </a:t>
            </a:r>
            <a:r>
              <a:rPr lang="en-US" sz="1200" b="0" i="0" u="none" strike="noStrike" kern="1200" baseline="0" dirty="0" err="1" smtClean="0">
                <a:solidFill>
                  <a:schemeClr val="tx1"/>
                </a:solidFill>
                <a:latin typeface="Arial" charset="0"/>
                <a:ea typeface="+mn-ea"/>
                <a:cs typeface="+mn-cs"/>
              </a:rPr>
              <a:t>DisplayPort</a:t>
            </a:r>
            <a:r>
              <a:rPr lang="en-US" sz="1200" b="0" i="0" u="none" strike="noStrike" kern="1200" baseline="0" dirty="0" smtClean="0">
                <a:solidFill>
                  <a:schemeClr val="tx1"/>
                </a:solidFill>
                <a:latin typeface="Arial" charset="0"/>
                <a:ea typeface="+mn-ea"/>
                <a:cs typeface="+mn-cs"/>
              </a:rPr>
              <a:t> 1.1 adds support for High Bandwidth</a:t>
            </a:r>
          </a:p>
          <a:p>
            <a:r>
              <a:rPr lang="et-EE" sz="1200" b="0" i="0" u="none" strike="noStrike" kern="1200" baseline="0" dirty="0" smtClean="0">
                <a:solidFill>
                  <a:schemeClr val="tx1"/>
                </a:solidFill>
                <a:latin typeface="Arial" charset="0"/>
                <a:ea typeface="+mn-ea"/>
                <a:cs typeface="+mn-cs"/>
              </a:rPr>
              <a:t>Digital Content Protection (HDCP) version 1.3. HDCP support enables viewing of</a:t>
            </a:r>
          </a:p>
          <a:p>
            <a:r>
              <a:rPr lang="en-US" sz="1200" b="0" i="0" u="none" strike="noStrike" kern="1200" baseline="0" dirty="0" smtClean="0">
                <a:solidFill>
                  <a:schemeClr val="tx1"/>
                </a:solidFill>
                <a:latin typeface="Arial" charset="0"/>
                <a:ea typeface="+mn-ea"/>
                <a:cs typeface="+mn-cs"/>
              </a:rPr>
              <a:t>protected content from Blu-ray Disc* and HD-DVD optical media over </a:t>
            </a:r>
            <a:r>
              <a:rPr lang="en-US" sz="1200" b="0" i="0" u="none" strike="noStrike" kern="1200" baseline="0" dirty="0" err="1" smtClean="0">
                <a:solidFill>
                  <a:schemeClr val="tx1"/>
                </a:solidFill>
                <a:latin typeface="Arial" charset="0"/>
                <a:ea typeface="+mn-ea"/>
                <a:cs typeface="+mn-cs"/>
              </a:rPr>
              <a:t>DisplayPort</a:t>
            </a:r>
            <a:r>
              <a:rPr lang="en-US" sz="1200" b="0" i="0" u="none" strike="noStrike" kern="1200" baseline="0" dirty="0" smtClean="0">
                <a:solidFill>
                  <a:schemeClr val="tx1"/>
                </a:solidFill>
                <a:latin typeface="Arial" charset="0"/>
                <a:ea typeface="+mn-ea"/>
                <a:cs typeface="+mn-cs"/>
              </a:rPr>
              <a:t> 1.1</a:t>
            </a:r>
          </a:p>
          <a:p>
            <a:r>
              <a:rPr lang="et-EE" sz="1200" b="0" i="0" u="none" strike="noStrike" kern="1200" baseline="0" dirty="0" smtClean="0">
                <a:solidFill>
                  <a:schemeClr val="tx1"/>
                </a:solidFill>
                <a:latin typeface="Arial" charset="0"/>
                <a:ea typeface="+mn-ea"/>
                <a:cs typeface="+mn-cs"/>
              </a:rPr>
              <a:t>connections.</a:t>
            </a:r>
            <a:endParaRPr lang="et-EE" sz="1200" b="1" kern="1200" dirty="0" smtClean="0">
              <a:solidFill>
                <a:schemeClr val="tx1"/>
              </a:solidFill>
              <a:effectLst/>
              <a:latin typeface="Arial" charset="0"/>
              <a:ea typeface="+mn-ea"/>
              <a:cs typeface="+mn-cs"/>
            </a:endParaRPr>
          </a:p>
          <a:p>
            <a:r>
              <a:rPr lang="et-EE" sz="1200" b="1" kern="1200" dirty="0" smtClean="0">
                <a:solidFill>
                  <a:schemeClr val="tx1"/>
                </a:solidFill>
                <a:effectLst/>
                <a:latin typeface="Arial" charset="0"/>
                <a:ea typeface="+mn-ea"/>
                <a:cs typeface="+mn-cs"/>
              </a:rPr>
              <a:t>Monitorid</a:t>
            </a:r>
          </a:p>
          <a:p>
            <a:r>
              <a:rPr lang="et-EE" sz="1200" b="1" kern="1200" dirty="0" smtClean="0">
                <a:solidFill>
                  <a:schemeClr val="tx1"/>
                </a:solidFill>
                <a:effectLst/>
                <a:latin typeface="Arial" charset="0"/>
                <a:ea typeface="+mn-ea"/>
                <a:cs typeface="+mn-cs"/>
              </a:rPr>
              <a:t>Kineskoopmonitor (CRT)</a:t>
            </a:r>
          </a:p>
          <a:p>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CRT ehk kineskoopmonitor on LCD monitorist suurem, seda eelkõige just sellepärast, et kineskoop ise on ruumimahukas ja see tuleb korpuse sisse ära mahutada.</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Peamised suurused, mida tuleb CRT monitoride valikul arvestada on:</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Kineskoobi diagonaali läbimõõt (kui suur on monitor nt. 17”, 19”, 21”,). Kindlasti peab teadma seda, et CRT monitori puhul ei ole kineskoobi diagonaali läbimõõt võrdne monitori nähtava ala läbimõõduga. Osa kineskoobist jääb monitori korpuse varju, seega on nähtava ala ja kineskoobi mõõdu vahel umbes tolline erinevus nähtava ala kahjuks.</a:t>
            </a:r>
          </a:p>
          <a:p>
            <a:r>
              <a:rPr lang="et-EE" sz="1200" kern="1200" dirty="0" smtClean="0">
                <a:solidFill>
                  <a:schemeClr val="tx1"/>
                </a:solidFill>
                <a:effectLst/>
                <a:latin typeface="Arial" charset="0"/>
                <a:ea typeface="+mn-ea"/>
                <a:cs typeface="+mn-cs"/>
              </a:rPr>
              <a:t>Soovituslik resolutsioon ja kaadrilaotussagedus selle juures (17”monitoril võiks see olla miinimum 1024 x 768 85Hz juures ehk 1024x768@85Hz, kuid parem oleks juba 1280x1024@85Hz). Alla 85Hz kaardilaotussagedust ei soovitata kasutada ja 60 Hz kaardilaotussageduse juures on juba märgatav ekraani pildi vilkumine.</a:t>
            </a:r>
          </a:p>
          <a:p>
            <a:r>
              <a:rPr lang="et-EE" sz="1200" kern="1200" dirty="0" smtClean="0">
                <a:solidFill>
                  <a:schemeClr val="tx1"/>
                </a:solidFill>
                <a:effectLst/>
                <a:latin typeface="Arial" charset="0"/>
                <a:ea typeface="+mn-ea"/>
                <a:cs typeface="+mn-cs"/>
              </a:rPr>
              <a:t>Punktisamm– üksikute ekraani pildipunktide vaheline kaugus (soov &lt;0.25mm)</a:t>
            </a:r>
          </a:p>
          <a:p>
            <a:r>
              <a:rPr lang="et-EE" sz="1200" kern="1200" dirty="0" smtClean="0">
                <a:solidFill>
                  <a:schemeClr val="tx1"/>
                </a:solidFill>
                <a:effectLst/>
                <a:latin typeface="Arial" charset="0"/>
                <a:ea typeface="+mn-ea"/>
                <a:cs typeface="+mn-cs"/>
              </a:rPr>
              <a:t>Kiirgustase (tänapäeval TCO-03, min TCO99)</a:t>
            </a:r>
          </a:p>
          <a:p>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CRT monitore toodetakse kumerate kineskoopidega ja lamedate kineskoopidega ehk flat’e (ehk siis sirge ekraaniga). Flat’e loetakse paremateks, kuna valgustusest jms tulenevaid peegeldusi on vähem. Samas on lamekineskoopi keerulisem toota ning tänu sellele on kasutusel mitmeid liba‑flate (Dyna-Flat, Near-Flat), kus tegelikult on tegemist kumera monitoriga, millele on ette pandud sirge klaas. Samuti võib erinevatel odavatel flat’idel esineda mõningaid moonutusi ekraani nurkades ja äärtes.</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Flat monitoride moonutuste vähendamiseks ja ära hoidmiseks on tootjad mõelnud välja erinevaid tehnoloogiaid ja ühtne vahend selleks puudub, kuid üks kuulsamaid antud tehnoloogiatest kindlasti Sony Trinitron.</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b="1" kern="1200" dirty="0" smtClean="0">
                <a:solidFill>
                  <a:schemeClr val="tx1"/>
                </a:solidFill>
                <a:effectLst/>
                <a:latin typeface="Arial" charset="0"/>
                <a:ea typeface="+mn-ea"/>
                <a:cs typeface="+mn-cs"/>
              </a:rPr>
              <a:t>LCD (TFT) monitor</a:t>
            </a:r>
          </a:p>
          <a:p>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b="1" kern="1200" dirty="0" smtClean="0">
                <a:solidFill>
                  <a:schemeClr val="tx1"/>
                </a:solidFill>
                <a:effectLst/>
                <a:latin typeface="Arial" charset="0"/>
                <a:ea typeface="+mn-ea"/>
                <a:cs typeface="+mn-cs"/>
              </a:rPr>
              <a:t>Vedelkristallid</a:t>
            </a: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Vedelkristallide näol on reeglina tegemist molekulidega, mis kitsas temperatuurivahemikus peale sulamistemperatuuri on ruumiliselt orienteeritud. Tavaliselt on tegemist pulgakujuliste molekulidega, mis üksteise suhtes on korrapäraselt asetunud. Lihtsalt öeldes on tegu aine molekulidega, millel on nii vedelike kui ka kristallide omadused.</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Omadus, mis LCD ekraanides kasutamist leiab, on vedelkristallide omadus polariseerida valgust.</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b="1" kern="1200" dirty="0" smtClean="0">
                <a:solidFill>
                  <a:schemeClr val="tx1"/>
                </a:solidFill>
                <a:effectLst/>
                <a:latin typeface="Arial" charset="0"/>
                <a:ea typeface="+mn-ea"/>
                <a:cs typeface="+mn-cs"/>
              </a:rPr>
              <a:t>Vedelkristallekraanide(Liquid Crystal Display) ehitus</a:t>
            </a:r>
            <a:br>
              <a:rPr lang="et-EE" sz="1200" b="1" kern="1200" dirty="0" smtClean="0">
                <a:solidFill>
                  <a:schemeClr val="tx1"/>
                </a:solidFill>
                <a:effectLst/>
                <a:latin typeface="Arial" charset="0"/>
                <a:ea typeface="+mn-ea"/>
                <a:cs typeface="+mn-cs"/>
              </a:rPr>
            </a:br>
            <a:r>
              <a:rPr lang="et-EE" sz="1200" b="1" kern="1200" dirty="0" smtClean="0">
                <a:solidFill>
                  <a:schemeClr val="tx1"/>
                </a:solidFill>
                <a:effectLst/>
                <a:latin typeface="Arial" charset="0"/>
                <a:ea typeface="+mn-ea"/>
                <a:cs typeface="+mn-cs"/>
              </a:rPr>
              <a:t/>
            </a:r>
            <a:br>
              <a:rPr lang="et-EE" sz="1200" b="1"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LCD monitori üks punkt koosneb taustvalgusest, kahest polariseerivast kihist ja vedelkristalli molekulidest ning värvifiltrist nende vahel. Iga värvilise punti kohta ekraanil on tegelikult ekraanil kolm punkti: üks punase värvifiltriga, üks rohelise ja üks sinisega.</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Kui nüüd vedelkristalli elektriliselt mõjutada, siis sellega(tänu vedelkristallide polariseerivale omadusele) saab määrata, kas antud punktist paistab taustvalgus läbi või mitte. Lihtsalt öeldes toimib vedelkristall kui lüliti, mis võimaldab muuta seda, palju selle konkreetse punti kohal taustvalgus läbi paistab. Kui nüüd arvestada, et iga värvi puhul on võimalik määrata, kas ja kui palju selle värvifiltri koha pealt taustvalgus läbi paistab, siis on võimalik erinevate punase‑rohelise‑sinise kombinatsiooniga tekitada 16 miljonit erinevat värvi (kuna need erinevat värvi punktid asuvad üksteisele nii lähedal, siis tajub inimsilm neid ühe värvina). Seega on ühes tänapäevases 15” LCD ekraanis minimaalselt 1024x768x3 ehk siis 2359296 ekraanipunkti (tõsi, inimsilm suudab tajuda 1024x768 punkti).</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Iga sellise punktikese „lülitamiseks” läheb meil vaja mingisugust digitaalset juhtseadet, TFT (Thin Film Transistor) tehnoloogia puhul koosneb ekraanipunktide juhtimissüsteem ühest suurest integraalskeemist, mis omakorda sisaldab tihti rohkem transistore, kui vanema põlvkonna arvutite protsessorid.</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Tulenevalt LCD ehitusest on LCD tööpõhimõte erinev CRT monitori omast. Peamiseks erinevuseks on see, et kui kineskoopmonitori puhul kirjutati pilti pidevalt üle ning selleks, et see inimese jaoks tunduks paigalseisev, tehti seda lihtsalt piisavalt kiiresti (soovitavalt vähemalt 85 korda sekundis), siis LCD pilt seisab paigal seni, kuni seda tuleb muuta ehk ekraanil muutub midagi.</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Peamiselt just selle asjaolu pärast öeldakse, et LCD on inimese silmale palju vähem väsitavam, kui CRT monitor. Esimesel juhul jälgib inimene paigalseisvat pilti ja teisel juhul kogu aeg muutuvat, ühel juhul pingutab silm tunduvalt vähem kui teisel juhul.</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b="1" kern="1200" dirty="0" smtClean="0">
                <a:solidFill>
                  <a:schemeClr val="tx1"/>
                </a:solidFill>
                <a:effectLst/>
                <a:latin typeface="Arial" charset="0"/>
                <a:ea typeface="+mn-ea"/>
                <a:cs typeface="+mn-cs"/>
              </a:rPr>
              <a:t>Vedelkristallkuvarite tähtsamad parameetrid</a:t>
            </a: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Üheks tähtsaks suuruseks on kindalasti ekraani diagonaali pikkus, mida mõõdetakse tollides ja erinevalt CRT monitorist on LCD monitori puhul tegemist nähtava ala diagonaaliga. Kuna CRT monitoride puhul mõõdetakse kineskoobi diagonaali, (mis erineb nähtavast alast umbes toll) ja LCD mõõdetakse nähtavat ala, siis saabki öelda, et 17” tavamonitor on umbes sama suur, kui 15” LCD monitor (kuigi tegelikult on nende vahe ikkagi umbes toll, sest 17” nähtav ala on umbes 16”, oleneb tootjast)</a:t>
            </a:r>
          </a:p>
          <a:p>
            <a:r>
              <a:rPr lang="et-EE" sz="1200" kern="1200" dirty="0" smtClean="0">
                <a:solidFill>
                  <a:schemeClr val="tx1"/>
                </a:solidFill>
                <a:effectLst/>
                <a:latin typeface="Arial" charset="0"/>
                <a:ea typeface="+mn-ea"/>
                <a:cs typeface="+mn-cs"/>
              </a:rPr>
              <a:t>Maksimaalne resolutsioon. Kui CRT monitori juures märgiti ära soovituslik resolutsioon, siis LCD on see maksimaalne resolutsioon. Tehniliselt tähendab see seda, et öeldakse palju on horisontaal ja vertikaal suunal erinevaid punkte, mida on võimalik eraldi muuta. Tegelikult tähendab see suurus aga ka seda, et väiksemal resolutsioonil ei ole mõtet seda monitori kasutada, sest muidu läheb ekraani pilt väga uduseks. Miks? Sellele on lihtne vastata, kui toome ühe näite: Kui meil on ekraan, mille maksimaalne resolutsioon on 1024x768 ja me soovime sellele kuvada ekraanipildi resolutsiooniga 768x640, siis et kuvada ühte punkti sellel ekraanipildil sellele monitorile, peaks me panema helendama 1,33 punkti horisontaalsuunal (1024/768) ja 1,2 punkti vertikaalsuunal, see on aga võimatu, kui mõelda nüüd LCD ehituse peale. Me saame juhtida ainult tervet punkti korraga! See on LCD kõige suurem puudus CRT ees.</a:t>
            </a:r>
          </a:p>
          <a:p>
            <a:r>
              <a:rPr lang="et-EE" sz="1200" kern="1200" dirty="0" smtClean="0">
                <a:solidFill>
                  <a:schemeClr val="tx1"/>
                </a:solidFill>
                <a:effectLst/>
                <a:latin typeface="Arial" charset="0"/>
                <a:ea typeface="+mn-ea"/>
                <a:cs typeface="+mn-cs"/>
              </a:rPr>
              <a:t>Reageerimisaeg. Kuna LCD puhul ei uuendata pilt kogu aeg, vaid ainult siis, kui midagi ekraanil muutub, siis LCD ei ole parameetrit kaardilaotussagedust, vaid on reageerimisaeg: aeg, mis kulub muutunud ekraanipunkti muutmiseks monitoril ehk lihtsalt öeldes on aeg, mis näitab kui kiiresti suudetakse pilti ekraanil muuta. Esimestel LCD monitoridel jäi see suurus 300 ms (millisekundi) juurde, mis omakorda tähendas, ekraani pildi muutmiseks mingis punktis kulus pea kolmandik sekundist. Praegusel ajal on parimetel monitoridel vastav näitaja alla 12 ms (kuni 2 ms), mis iseenesest võimaldab juba vaadata filme ja mängida kiiremaid 3d arvutimänge. Kindlasti on reageerimisaeg oluline peamiselt multimeedia rakenduste puhul ja täiesti teisejärguline kontoritöö puhul.</a:t>
            </a:r>
          </a:p>
          <a:p>
            <a:r>
              <a:rPr lang="et-EE" sz="1200" kern="1200" dirty="0" smtClean="0">
                <a:solidFill>
                  <a:schemeClr val="tx1"/>
                </a:solidFill>
                <a:effectLst/>
                <a:latin typeface="Arial" charset="0"/>
                <a:ea typeface="+mn-ea"/>
                <a:cs typeface="+mn-cs"/>
              </a:rPr>
              <a:t>Heledus (eredus) (cd/m2). Maksimaalne heledus, näitab kui heledusega monitor maksimaalselt saab olla, mõõdetakse kandellades ruutmeetri kohta. Odavamatel monitoridel 250 cd/m2, kallimatel 400 ja üle selle.</a:t>
            </a:r>
          </a:p>
          <a:p>
            <a:r>
              <a:rPr lang="et-EE" sz="1200" kern="1200" dirty="0" smtClean="0">
                <a:solidFill>
                  <a:schemeClr val="tx1"/>
                </a:solidFill>
                <a:effectLst/>
                <a:latin typeface="Arial" charset="0"/>
                <a:ea typeface="+mn-ea"/>
                <a:cs typeface="+mn-cs"/>
              </a:rPr>
              <a:t>Kontrast. Väljendab monitori musta ja valge värvi erinevust, märgitakse suhtena. Odavamatel 200:1, kallimatel 600:1.</a:t>
            </a:r>
          </a:p>
          <a:p>
            <a:r>
              <a:rPr lang="et-EE" sz="1200" kern="1200" dirty="0" smtClean="0">
                <a:solidFill>
                  <a:schemeClr val="tx1"/>
                </a:solidFill>
                <a:effectLst/>
                <a:latin typeface="Arial" charset="0"/>
                <a:ea typeface="+mn-ea"/>
                <a:cs typeface="+mn-cs"/>
              </a:rPr>
              <a:t>Vaatenurk. Kui mõelda LCD ehituse peale, on üsna lihtsalt mõistetav et kõige paremini on LCD pilt jälgitav otsevaates (sest nii on vedelkristalli molekulid orienteeritud meie suhtes õige nurga all), seepärast ei olnud vanematel monitoridel võimalik LCD pilt näha nurga alt vaadates ning monitori juures märgitakse ära, kui suure nurga ulatuses on pilt selgesti jälgitav (eraldi horisontaal ja vertikaal suunale). Kui algselt ei ületanud antud suurus 45˚, siis tänapäeval on vastav näitaja tõusnud parematel monitoridel 170˚ kraadini!</a:t>
            </a:r>
            <a:br>
              <a:rPr lang="et-EE" sz="1200" kern="1200" dirty="0" smtClean="0">
                <a:solidFill>
                  <a:schemeClr val="tx1"/>
                </a:solidFill>
                <a:effectLst/>
                <a:latin typeface="Arial" charset="0"/>
                <a:ea typeface="+mn-ea"/>
                <a:cs typeface="+mn-cs"/>
              </a:rPr>
            </a:br>
            <a:endParaRPr lang="et-EE" sz="1200" kern="1200" dirty="0" smtClean="0">
              <a:solidFill>
                <a:schemeClr val="tx1"/>
              </a:solidFill>
              <a:effectLst/>
              <a:latin typeface="Arial" charset="0"/>
              <a:ea typeface="+mn-ea"/>
              <a:cs typeface="+mn-cs"/>
            </a:endParaRPr>
          </a:p>
          <a:p>
            <a:r>
              <a:rPr lang="et-EE" sz="1200" b="1" kern="1200" dirty="0" smtClean="0">
                <a:solidFill>
                  <a:schemeClr val="tx1"/>
                </a:solidFill>
                <a:effectLst/>
                <a:latin typeface="Arial" charset="0"/>
                <a:ea typeface="+mn-ea"/>
                <a:cs typeface="+mn-cs"/>
              </a:rPr>
              <a:t>DVI</a:t>
            </a: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Kuna tavalise monitori näol on tegemist analoogseadmega, siis oli ka tavalisest videokaardist väljuv signaal analoog-signaal. Nii lihtsustus ülekandmine ja ei olnud vaja monitori sisse ehitada analoog-digitaal muundurit.</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LCD monitori puhul on aga tegemist digitaalse seadmega (TFT tehnoloogia puhul juhib kõike üks suur integraalskeem), järelikult toimub kaks vastastikkust muundamist: kõigepealt graafikakaarti peal muundatakse digitaalne signaal analoogseks ja päras LCD monitori sees jälle analoog signaalist digitaalseks. Loomulikult toob selline kahekordne konvertimine kaasa mõningate andmete kao, mis omakorda halvendab pildi kvaliteeti.</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Kõige selle vältimiseks on toojad proovinud leida erinevaid lahendusi, kõige laiemat kasutust on aga leidnud DVI (Digital Visual InterFace</a:t>
            </a:r>
            <a:r>
              <a:rPr lang="et-EE" sz="1200" u="none" strike="noStrike" kern="1200" dirty="0" smtClean="0">
                <a:solidFill>
                  <a:schemeClr val="tx1"/>
                </a:solidFill>
                <a:effectLst/>
                <a:latin typeface="Arial" charset="0"/>
                <a:ea typeface="+mn-ea"/>
                <a:cs typeface="+mn-cs"/>
                <a:hlinkClick r:id="rId3" tooltip="create this page"/>
              </a:rPr>
              <a:t>?</a:t>
            </a:r>
            <a:r>
              <a:rPr lang="et-EE" sz="1200" kern="1200" dirty="0" smtClean="0">
                <a:solidFill>
                  <a:schemeClr val="tx1"/>
                </a:solidFill>
                <a:effectLst/>
                <a:latin typeface="Arial" charset="0"/>
                <a:ea typeface="+mn-ea"/>
                <a:cs typeface="+mn-cs"/>
              </a:rPr>
              <a:t>). Lihtsalt öeldes on selle liidese puhul tegemist digitaalse ülekandega arvuti ja monitori vahel. Kui soovida ära kasutada DVI täit ressurssi, tuleb jälgida, et DVI liides oleks olemas mõlemal- nii monitoril kui ka graafikakaardil.</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Kui nüüd juhtub olukord, kus Teil on kasutada kas ainult DVI liidesega LCD ja ainult VGA väljundiga graafikakaart või siis ainult DVI väljundiga graafikakaart ja ainult VGA sisendiga LCD, siis on tootmises vastavad üleminekud VGA-&gt;DVI ja DVI-&gt;VGA.</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b="1" kern="1200" dirty="0" smtClean="0">
                <a:solidFill>
                  <a:schemeClr val="tx1"/>
                </a:solidFill>
                <a:effectLst/>
                <a:latin typeface="Arial" charset="0"/>
                <a:ea typeface="+mn-ea"/>
                <a:cs typeface="+mn-cs"/>
              </a:rPr>
              <a:t>Surnud punktid</a:t>
            </a: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Kui nüüd üks ekraanipunkt lakkab mingil põhjusel töötamast, siis tekib ekraanile nn „surnud punkt”.Näiteks kui ühe punkti punase värvi ekraanielement lakkab töötamast, siis on see punkt edaspidi valet värvi või kui ühe ekraanipunkti kõik vedelkristallid on kogu aeg pinge all, siis see punkt helendab jäävalt (või on kogu aeg must).</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Surnud punkte parandada ei saa. Erinevad tootjad lubavad garantii ajal surnud punkte erineval hulgal ehk kahe surnud punkti pärast reeglina monitori välja ei vahetata.</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b="1" kern="1200" dirty="0" smtClean="0">
                <a:solidFill>
                  <a:schemeClr val="tx1"/>
                </a:solidFill>
                <a:effectLst/>
                <a:latin typeface="Arial" charset="0"/>
                <a:ea typeface="+mn-ea"/>
                <a:cs typeface="+mn-cs"/>
              </a:rPr>
              <a:t>CRT vs LCD</a:t>
            </a: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LCD on parem kui CRT, sest:</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LCD võtab vähem ruumi</a:t>
            </a:r>
          </a:p>
          <a:p>
            <a:r>
              <a:rPr lang="et-EE" sz="1200" kern="1200" dirty="0" smtClean="0">
                <a:solidFill>
                  <a:schemeClr val="tx1"/>
                </a:solidFill>
                <a:effectLst/>
                <a:latin typeface="Arial" charset="0"/>
                <a:ea typeface="+mn-ea"/>
                <a:cs typeface="+mn-cs"/>
              </a:rPr>
              <a:t>Kuna pilt seisab paigal, siis silmad väsivad vähem</a:t>
            </a:r>
          </a:p>
          <a:p>
            <a:r>
              <a:rPr lang="et-EE" sz="1200" kern="1200" dirty="0" smtClean="0">
                <a:solidFill>
                  <a:schemeClr val="tx1"/>
                </a:solidFill>
                <a:effectLst/>
                <a:latin typeface="Arial" charset="0"/>
                <a:ea typeface="+mn-ea"/>
                <a:cs typeface="+mn-cs"/>
              </a:rPr>
              <a:t>LCD võtab vähem elektrit (LCD 25-40W, CRT 60-125W)</a:t>
            </a:r>
          </a:p>
          <a:p>
            <a:r>
              <a:rPr lang="et-EE" sz="1200" kern="1200" dirty="0" smtClean="0">
                <a:solidFill>
                  <a:schemeClr val="tx1"/>
                </a:solidFill>
                <a:effectLst/>
                <a:latin typeface="Arial" charset="0"/>
                <a:ea typeface="+mn-ea"/>
                <a:cs typeface="+mn-cs"/>
              </a:rPr>
              <a:t>LCD pilt on ühtlase heledusega</a:t>
            </a:r>
          </a:p>
          <a:p>
            <a:r>
              <a:rPr lang="et-EE" sz="1200" kern="1200" dirty="0" smtClean="0">
                <a:solidFill>
                  <a:schemeClr val="tx1"/>
                </a:solidFill>
                <a:effectLst/>
                <a:latin typeface="Arial" charset="0"/>
                <a:ea typeface="+mn-ea"/>
                <a:cs typeface="+mn-cs"/>
              </a:rPr>
              <a:t>LCD ei esine moonutusi servades ja nurkades</a:t>
            </a:r>
          </a:p>
          <a:p>
            <a:r>
              <a:rPr lang="et-EE" sz="1200" b="1" kern="1200" dirty="0" smtClean="0">
                <a:solidFill>
                  <a:schemeClr val="tx1"/>
                </a:solidFill>
                <a:effectLst/>
                <a:latin typeface="Arial" charset="0"/>
                <a:ea typeface="+mn-ea"/>
                <a:cs typeface="+mn-cs"/>
              </a:rPr>
              <a:t>Resolutsioon</a:t>
            </a: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Mida tähendab erinev resolutsioon (eraldusvõime)? Piltlikult seda, et mida suurem resolutsioon, seda rohkem objekte mahub ekraanile. Alljärgnevalt näited erinevatest resolutsioonidest.</a:t>
            </a:r>
            <a:br>
              <a:rPr lang="et-EE" sz="1200" kern="1200" dirty="0" smtClean="0">
                <a:solidFill>
                  <a:schemeClr val="tx1"/>
                </a:solidFill>
                <a:effectLst/>
                <a:latin typeface="Arial" charset="0"/>
                <a:ea typeface="+mn-ea"/>
                <a:cs typeface="+mn-cs"/>
              </a:rPr>
            </a:br>
            <a:endParaRPr lang="et-EE" dirty="0"/>
          </a:p>
        </p:txBody>
      </p:sp>
      <p:sp>
        <p:nvSpPr>
          <p:cNvPr id="4" name="Slide Number Placeholder 3"/>
          <p:cNvSpPr>
            <a:spLocks noGrp="1"/>
          </p:cNvSpPr>
          <p:nvPr>
            <p:ph type="sldNum" sz="quarter" idx="10"/>
          </p:nvPr>
        </p:nvSpPr>
        <p:spPr/>
        <p:txBody>
          <a:bodyPr/>
          <a:lstStyle/>
          <a:p>
            <a:fld id="{F2D44355-BDE4-45C7-9750-CED0B8D6659A}" type="slidenum">
              <a:rPr lang="en-GB" smtClean="0"/>
              <a:pPr/>
              <a:t>16</a:t>
            </a:fld>
            <a:endParaRPr lang="en-GB"/>
          </a:p>
        </p:txBody>
      </p:sp>
    </p:spTree>
    <p:extLst>
      <p:ext uri="{BB962C8B-B14F-4D97-AF65-F5344CB8AC3E}">
        <p14:creationId xmlns:p14="http://schemas.microsoft.com/office/powerpoint/2010/main" val="4214304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F2D44355-BDE4-45C7-9750-CED0B8D6659A}" type="slidenum">
              <a:rPr lang="en-GB" smtClean="0"/>
              <a:pPr/>
              <a:t>17</a:t>
            </a:fld>
            <a:endParaRPr lang="en-GB"/>
          </a:p>
        </p:txBody>
      </p:sp>
    </p:spTree>
    <p:extLst>
      <p:ext uri="{BB962C8B-B14F-4D97-AF65-F5344CB8AC3E}">
        <p14:creationId xmlns:p14="http://schemas.microsoft.com/office/powerpoint/2010/main" val="4214304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Iga informatsiooni ühik tuleb teisendada binaarkoodiks, et seda oleks võimalik salvestada mäluseadmesse. Elementaarühikuks on </a:t>
            </a:r>
            <a:r>
              <a:rPr lang="et-EE" sz="1200" i="1" kern="1200" dirty="0" smtClean="0">
                <a:solidFill>
                  <a:schemeClr val="tx1"/>
                </a:solidFill>
                <a:effectLst/>
                <a:latin typeface="Arial" charset="0"/>
                <a:ea typeface="+mn-ea"/>
                <a:cs typeface="+mn-cs"/>
              </a:rPr>
              <a:t>bit</a:t>
            </a:r>
            <a:r>
              <a:rPr lang="et-EE" sz="1200" kern="1200" dirty="0" smtClean="0">
                <a:solidFill>
                  <a:schemeClr val="tx1"/>
                </a:solidFill>
                <a:effectLst/>
                <a:latin typeface="Arial" charset="0"/>
                <a:ea typeface="+mn-ea"/>
                <a:cs typeface="+mn-cs"/>
              </a:rPr>
              <a:t>. Kaheksa bitti moodustab üks </a:t>
            </a:r>
            <a:r>
              <a:rPr lang="et-EE" sz="1200" i="1" kern="1200" dirty="0" smtClean="0">
                <a:solidFill>
                  <a:schemeClr val="tx1"/>
                </a:solidFill>
                <a:effectLst/>
                <a:latin typeface="Arial" charset="0"/>
                <a:ea typeface="+mn-ea"/>
                <a:cs typeface="+mn-cs"/>
              </a:rPr>
              <a:t>bait</a:t>
            </a:r>
            <a:r>
              <a:rPr lang="et-EE" sz="1200" kern="1200" dirty="0" smtClean="0">
                <a:solidFill>
                  <a:schemeClr val="tx1"/>
                </a:solidFill>
                <a:effectLst/>
                <a:latin typeface="Arial" charset="0"/>
                <a:ea typeface="+mn-ea"/>
                <a:cs typeface="+mn-cs"/>
              </a:rPr>
              <a:t>. </a:t>
            </a:r>
            <a:endParaRPr lang="et-EE" sz="1200" u="dotDash" kern="1200" dirty="0" smtClean="0">
              <a:solidFill>
                <a:schemeClr val="tx1"/>
              </a:solidFill>
              <a:effectLst/>
              <a:latin typeface="Arial" charset="0"/>
              <a:ea typeface="+mn-ea"/>
              <a:cs typeface="+mn-cs"/>
            </a:endParaRPr>
          </a:p>
          <a:p>
            <a:r>
              <a:rPr lang="et-EE" sz="1200" u="dotDash" kern="1200" dirty="0" smtClean="0">
                <a:solidFill>
                  <a:schemeClr val="tx1"/>
                </a:solidFill>
                <a:effectLst/>
                <a:latin typeface="Arial" charset="0"/>
                <a:ea typeface="+mn-ea"/>
                <a:cs typeface="+mn-cs"/>
              </a:rPr>
              <a:t>K</a:t>
            </a:r>
            <a:r>
              <a:rPr lang="et-EE" sz="1200" kern="1200" dirty="0" smtClean="0">
                <a:solidFill>
                  <a:schemeClr val="tx1"/>
                </a:solidFill>
                <a:effectLst/>
                <a:latin typeface="Arial" charset="0"/>
                <a:ea typeface="+mn-ea"/>
                <a:cs typeface="+mn-cs"/>
              </a:rPr>
              <a:t> (kilo - 1024), </a:t>
            </a:r>
            <a:r>
              <a:rPr lang="et-EE" sz="1200" u="dotDash" kern="1200" dirty="0" smtClean="0">
                <a:solidFill>
                  <a:schemeClr val="tx1"/>
                </a:solidFill>
                <a:effectLst/>
                <a:latin typeface="Arial" charset="0"/>
                <a:ea typeface="+mn-ea"/>
                <a:cs typeface="+mn-cs"/>
              </a:rPr>
              <a:t>M</a:t>
            </a:r>
            <a:r>
              <a:rPr lang="et-EE" sz="1200" kern="1200" dirty="0" smtClean="0">
                <a:solidFill>
                  <a:schemeClr val="tx1"/>
                </a:solidFill>
                <a:effectLst/>
                <a:latin typeface="Arial" charset="0"/>
                <a:ea typeface="+mn-ea"/>
                <a:cs typeface="+mn-cs"/>
              </a:rPr>
              <a:t> (mega - 1024*1024), </a:t>
            </a:r>
            <a:r>
              <a:rPr lang="et-EE" sz="1200" u="dotDash" kern="1200" dirty="0" smtClean="0">
                <a:solidFill>
                  <a:schemeClr val="tx1"/>
                </a:solidFill>
                <a:effectLst/>
                <a:latin typeface="Arial" charset="0"/>
                <a:ea typeface="+mn-ea"/>
                <a:cs typeface="+mn-cs"/>
              </a:rPr>
              <a:t>G</a:t>
            </a:r>
            <a:r>
              <a:rPr lang="et-EE" sz="1200" kern="1200" dirty="0" smtClean="0">
                <a:solidFill>
                  <a:schemeClr val="tx1"/>
                </a:solidFill>
                <a:effectLst/>
                <a:latin typeface="Arial" charset="0"/>
                <a:ea typeface="+mn-ea"/>
                <a:cs typeface="+mn-cs"/>
              </a:rPr>
              <a:t> (giga - 1024* 1024* 1024), millele järgneb sõna bitt või bait. </a:t>
            </a:r>
            <a:endParaRPr lang="et-EE" dirty="0" smtClean="0"/>
          </a:p>
          <a:p>
            <a:endParaRPr lang="et-EE" sz="1200" u="dotDash" kern="1200" dirty="0" smtClean="0">
              <a:solidFill>
                <a:schemeClr val="tx1"/>
              </a:solidFill>
              <a:effectLst/>
              <a:latin typeface="Arial" charset="0"/>
              <a:ea typeface="+mn-ea"/>
              <a:cs typeface="+mn-cs"/>
            </a:endParaRPr>
          </a:p>
          <a:p>
            <a:r>
              <a:rPr lang="et-EE" sz="1200" u="dotDash" kern="1200" dirty="0" smtClean="0">
                <a:solidFill>
                  <a:schemeClr val="tx1"/>
                </a:solidFill>
                <a:effectLst/>
                <a:latin typeface="Arial" charset="0"/>
                <a:ea typeface="+mn-ea"/>
                <a:cs typeface="+mn-cs"/>
              </a:rPr>
              <a:t>Kahendkoodi kasutus – lase teisendada 2nd kood 10nd</a:t>
            </a:r>
            <a:r>
              <a:rPr lang="et-EE" sz="1200" u="dotDash" kern="1200" baseline="0" dirty="0" smtClean="0">
                <a:solidFill>
                  <a:schemeClr val="tx1"/>
                </a:solidFill>
                <a:effectLst/>
                <a:latin typeface="Arial" charset="0"/>
                <a:ea typeface="+mn-ea"/>
                <a:cs typeface="+mn-cs"/>
              </a:rPr>
              <a:t> koodi ja vastupidi, Räägi ka 16nd koodist ja lase teha sellega harjutusi.</a:t>
            </a:r>
            <a:endParaRPr lang="et-EE" sz="1200" u="dotDash"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18</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Mälus teostatavateks elementaarseteks operatsioonideks on: </a:t>
            </a:r>
            <a:r>
              <a:rPr lang="et-EE" sz="1200" b="1" kern="1200" dirty="0" smtClean="0">
                <a:solidFill>
                  <a:schemeClr val="tx1"/>
                </a:solidFill>
                <a:effectLst/>
                <a:latin typeface="Arial" charset="0"/>
                <a:ea typeface="+mn-ea"/>
                <a:cs typeface="+mn-cs"/>
              </a:rPr>
              <a:t>valik</a:t>
            </a:r>
            <a:r>
              <a:rPr lang="et-EE" sz="1200" kern="1200" dirty="0" smtClean="0">
                <a:solidFill>
                  <a:schemeClr val="tx1"/>
                </a:solidFill>
                <a:effectLst/>
                <a:latin typeface="Arial" charset="0"/>
                <a:ea typeface="+mn-ea"/>
                <a:cs typeface="+mn-cs"/>
              </a:rPr>
              <a:t>, </a:t>
            </a:r>
            <a:r>
              <a:rPr lang="et-EE" sz="1200" b="1" kern="1200" dirty="0" smtClean="0">
                <a:solidFill>
                  <a:schemeClr val="tx1"/>
                </a:solidFill>
                <a:effectLst/>
                <a:latin typeface="Arial" charset="0"/>
                <a:ea typeface="+mn-ea"/>
                <a:cs typeface="+mn-cs"/>
              </a:rPr>
              <a:t>lugemine</a:t>
            </a:r>
            <a:r>
              <a:rPr lang="et-EE" sz="1200" kern="1200" dirty="0" smtClean="0">
                <a:solidFill>
                  <a:schemeClr val="tx1"/>
                </a:solidFill>
                <a:effectLst/>
                <a:latin typeface="Arial" charset="0"/>
                <a:ea typeface="+mn-ea"/>
                <a:cs typeface="+mn-cs"/>
              </a:rPr>
              <a:t>, </a:t>
            </a:r>
            <a:r>
              <a:rPr lang="et-EE" sz="1200" b="1" kern="1200" dirty="0" smtClean="0">
                <a:solidFill>
                  <a:schemeClr val="tx1"/>
                </a:solidFill>
                <a:effectLst/>
                <a:latin typeface="Arial" charset="0"/>
                <a:ea typeface="+mn-ea"/>
                <a:cs typeface="+mn-cs"/>
              </a:rPr>
              <a:t>kirjutamine</a:t>
            </a:r>
            <a:r>
              <a:rPr lang="et-EE" sz="1200" kern="1200" dirty="0" smtClean="0">
                <a:solidFill>
                  <a:schemeClr val="tx1"/>
                </a:solidFill>
                <a:effectLst/>
                <a:latin typeface="Arial" charset="0"/>
                <a:ea typeface="+mn-ea"/>
                <a:cs typeface="+mn-cs"/>
              </a:rPr>
              <a:t>.</a:t>
            </a:r>
          </a:p>
          <a:p>
            <a:r>
              <a:rPr lang="et-EE" sz="1200" kern="1200" dirty="0" smtClean="0">
                <a:solidFill>
                  <a:schemeClr val="tx1"/>
                </a:solidFill>
                <a:effectLst/>
                <a:latin typeface="Arial" charset="0"/>
                <a:ea typeface="+mn-ea"/>
                <a:cs typeface="+mn-cs"/>
              </a:rPr>
              <a:t>Mälus teostatavateks elementaarseteks operatsioonideks on: valik, lugemine ja kirjutamine. Operatsioon </a:t>
            </a:r>
            <a:r>
              <a:rPr lang="et-EE" sz="1200" i="1" kern="1200" dirty="0" smtClean="0">
                <a:solidFill>
                  <a:schemeClr val="tx1"/>
                </a:solidFill>
                <a:effectLst/>
                <a:latin typeface="Arial" charset="0"/>
                <a:ea typeface="+mn-ea"/>
                <a:cs typeface="+mn-cs"/>
              </a:rPr>
              <a:t>valik</a:t>
            </a:r>
            <a:r>
              <a:rPr lang="et-EE" sz="1200" kern="1200" dirty="0" smtClean="0">
                <a:solidFill>
                  <a:schemeClr val="tx1"/>
                </a:solidFill>
                <a:effectLst/>
                <a:latin typeface="Arial" charset="0"/>
                <a:ea typeface="+mn-ea"/>
                <a:cs typeface="+mn-cs"/>
              </a:rPr>
              <a:t> määrab kindlaks füüsilise mälu kogumi, kuhu andmeühik salvestatakse või kust see hangitakse. Mälus füüsilise piirkonna valimise aluseks on sellele piirkonnale unikaalselt määratud väärtus ("</a:t>
            </a:r>
            <a:r>
              <a:rPr lang="et-EE" sz="1200" b="1" kern="1200" dirty="0" smtClean="0">
                <a:solidFill>
                  <a:schemeClr val="tx1"/>
                </a:solidFill>
                <a:effectLst/>
                <a:latin typeface="Arial" charset="0"/>
                <a:ea typeface="+mn-ea"/>
                <a:cs typeface="+mn-cs"/>
              </a:rPr>
              <a:t>aadress</a:t>
            </a:r>
            <a:r>
              <a:rPr lang="et-EE" sz="1200" kern="1200" dirty="0" smtClean="0">
                <a:solidFill>
                  <a:schemeClr val="tx1"/>
                </a:solidFill>
                <a:effectLst/>
                <a:latin typeface="Arial" charset="0"/>
                <a:ea typeface="+mn-ea"/>
                <a:cs typeface="+mn-cs"/>
              </a:rPr>
              <a:t>").</a:t>
            </a:r>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19</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t-EE" sz="1200" kern="1200" dirty="0" smtClean="0">
                <a:solidFill>
                  <a:schemeClr val="tx1"/>
                </a:solidFill>
                <a:effectLst/>
                <a:latin typeface="Arial" charset="0"/>
                <a:ea typeface="+mn-ea"/>
                <a:cs typeface="+mn-cs"/>
              </a:rPr>
              <a:t>Andmed liiguvad arvutis peamiselt kolme ploki vahel: protsessor, mälu ja sisend-väljund (kõvakettad, graafika- ja helikaardid jne). Andmete transportimiseks ühest kohas teise kasutatakse siine: mööda andmesiini liiguvad andmed, aadressisiinil olev info näitab kuhu andmed liiguvad ja juhtsiini seisuga määratakse mis suunaliselt ja mille vahel andmed parajasti liiguvad.</a:t>
            </a:r>
            <a:br>
              <a:rPr lang="et-EE" sz="1200" kern="1200" dirty="0" smtClean="0">
                <a:solidFill>
                  <a:schemeClr val="tx1"/>
                </a:solidFill>
                <a:effectLst/>
                <a:latin typeface="Arial" charset="0"/>
                <a:ea typeface="+mn-ea"/>
                <a:cs typeface="+mn-cs"/>
              </a:rPr>
            </a:br>
            <a:r>
              <a:rPr lang="et-EE" b="1" dirty="0" smtClean="0"/>
              <a:t>sisend/väljundseadmed</a:t>
            </a:r>
            <a:r>
              <a:rPr lang="et-EE" dirty="0" smtClean="0"/>
              <a:t>, mis võimaldavad vahetada infot välismaailmaga (kasutajad, lisaseadmed, teised arvutid jne), mis suhtlevad arvutiga. Need teisendavad sellise informatsiooni vajadusel teatavasse formaati, mis sobiks kokku süsteemi siseselt kasutatava formaadiga.</a:t>
            </a:r>
          </a:p>
          <a:p>
            <a:pPr lvl="0"/>
            <a:r>
              <a:rPr lang="et-EE" b="1" dirty="0" smtClean="0"/>
              <a:t>Mäluseade</a:t>
            </a:r>
            <a:r>
              <a:rPr lang="et-EE" dirty="0" smtClean="0"/>
              <a:t>, mis on vajalik programmide ja töötlemiseks mõeldud andmete (sisend- ja väljundandmete, vahetulemuste) hoidmiseks.</a:t>
            </a:r>
          </a:p>
          <a:p>
            <a:pPr lvl="0"/>
            <a:r>
              <a:rPr lang="et-EE" dirty="0" smtClean="0"/>
              <a:t>Protsessor, mis dekodeerib ja teostab mäluseadmes salvestatud programmi juhendei</a:t>
            </a:r>
          </a:p>
          <a:p>
            <a:pPr lvl="0"/>
            <a:r>
              <a:rPr lang="et-EE" dirty="0" smtClean="0"/>
              <a:t>Siin, mis on vajalik ülalnimetatud seadmete ühendamiseks, et võimaldada nõutud informatsiooni vahetust.  </a:t>
            </a:r>
          </a:p>
        </p:txBody>
      </p:sp>
      <p:sp>
        <p:nvSpPr>
          <p:cNvPr id="4" name="Slide Number Placeholder 3"/>
          <p:cNvSpPr>
            <a:spLocks noGrp="1"/>
          </p:cNvSpPr>
          <p:nvPr>
            <p:ph type="sldNum" sz="quarter" idx="10"/>
          </p:nvPr>
        </p:nvSpPr>
        <p:spPr/>
        <p:txBody>
          <a:bodyPr/>
          <a:lstStyle/>
          <a:p>
            <a:fld id="{F2D44355-BDE4-45C7-9750-CED0B8D6659A}" type="slidenum">
              <a:rPr lang="en-GB" smtClean="0"/>
              <a:pPr/>
              <a:t>2</a:t>
            </a:fld>
            <a:endParaRPr lang="en-GB"/>
          </a:p>
        </p:txBody>
      </p:sp>
    </p:spTree>
    <p:extLst>
      <p:ext uri="{BB962C8B-B14F-4D97-AF65-F5344CB8AC3E}">
        <p14:creationId xmlns:p14="http://schemas.microsoft.com/office/powerpoint/2010/main" val="514762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Mälude iseloomustuseks kasutatakse mitmesuguseid parameetreid. Esimeseks on järjekord, millega saame ligipääsu mälupesadele.  </a:t>
            </a:r>
            <a:r>
              <a:rPr lang="et-EE" sz="1200" b="1" kern="1200" dirty="0" smtClean="0">
                <a:solidFill>
                  <a:schemeClr val="tx1"/>
                </a:solidFill>
                <a:effectLst/>
                <a:latin typeface="Arial" charset="0"/>
                <a:ea typeface="+mn-ea"/>
                <a:cs typeface="+mn-cs"/>
              </a:rPr>
              <a:t>Järjestikune</a:t>
            </a:r>
            <a:r>
              <a:rPr lang="et-EE" sz="1200" kern="1200" dirty="0" smtClean="0">
                <a:solidFill>
                  <a:schemeClr val="tx1"/>
                </a:solidFill>
                <a:effectLst/>
                <a:latin typeface="Arial" charset="0"/>
                <a:ea typeface="+mn-ea"/>
                <a:cs typeface="+mn-cs"/>
              </a:rPr>
              <a:t> mälu (näit magnetlint) vajab ligipääsuks kõiki nõutud pesale eelnevate pesade läbikäimist.  </a:t>
            </a:r>
            <a:r>
              <a:rPr lang="et-EE" sz="1200" b="1" kern="1200" dirty="0" smtClean="0">
                <a:solidFill>
                  <a:schemeClr val="tx1"/>
                </a:solidFill>
                <a:effectLst/>
                <a:latin typeface="Arial" charset="0"/>
                <a:ea typeface="+mn-ea"/>
                <a:cs typeface="+mn-cs"/>
              </a:rPr>
              <a:t>Muutmälu</a:t>
            </a:r>
            <a:r>
              <a:rPr lang="et-EE" sz="1200" kern="1200" dirty="0" smtClean="0">
                <a:solidFill>
                  <a:schemeClr val="tx1"/>
                </a:solidFill>
                <a:effectLst/>
                <a:latin typeface="Arial" charset="0"/>
                <a:ea typeface="+mn-ea"/>
                <a:cs typeface="+mn-cs"/>
              </a:rPr>
              <a:t> (RAM) aga võimaldab ligipääsu otse vajalikele mälupesadele.</a:t>
            </a:r>
          </a:p>
          <a:p>
            <a:r>
              <a:rPr lang="et-EE" sz="1200" kern="1200" dirty="0" smtClean="0">
                <a:solidFill>
                  <a:schemeClr val="tx1"/>
                </a:solidFill>
                <a:effectLst/>
                <a:latin typeface="Arial" charset="0"/>
                <a:ea typeface="+mn-ea"/>
                <a:cs typeface="+mn-cs"/>
              </a:rPr>
              <a:t>Teine aspekt on seotud operatsioonide tüübiga, mida me mälus saame teostada.  </a:t>
            </a:r>
            <a:r>
              <a:rPr lang="et-EE" sz="1200" b="1" kern="1200" dirty="0" smtClean="0">
                <a:solidFill>
                  <a:schemeClr val="tx1"/>
                </a:solidFill>
                <a:effectLst/>
                <a:latin typeface="Arial" charset="0"/>
                <a:ea typeface="+mn-ea"/>
                <a:cs typeface="+mn-cs"/>
              </a:rPr>
              <a:t>Püsimälusse</a:t>
            </a:r>
            <a:r>
              <a:rPr lang="et-EE" sz="1200" kern="1200" dirty="0" smtClean="0">
                <a:solidFill>
                  <a:schemeClr val="tx1"/>
                </a:solidFill>
                <a:effectLst/>
                <a:latin typeface="Arial" charset="0"/>
                <a:ea typeface="+mn-ea"/>
                <a:cs typeface="+mn-cs"/>
              </a:rPr>
              <a:t> (ROM) saab andmeid salvestada ainult selle valmistamise ajal. Andmeid saab hiljem sealt ainult lugeda.  Kuid </a:t>
            </a:r>
            <a:r>
              <a:rPr lang="et-EE" sz="1200" b="1" kern="1200" dirty="0" smtClean="0">
                <a:solidFill>
                  <a:schemeClr val="tx1"/>
                </a:solidFill>
                <a:effectLst/>
                <a:latin typeface="Arial" charset="0"/>
                <a:ea typeface="+mn-ea"/>
                <a:cs typeface="+mn-cs"/>
              </a:rPr>
              <a:t>muutmälu</a:t>
            </a:r>
            <a:r>
              <a:rPr lang="et-EE" sz="1200" kern="1200" dirty="0" smtClean="0">
                <a:solidFill>
                  <a:schemeClr val="tx1"/>
                </a:solidFill>
                <a:effectLst/>
                <a:latin typeface="Arial" charset="0"/>
                <a:ea typeface="+mn-ea"/>
                <a:cs typeface="+mn-cs"/>
              </a:rPr>
              <a:t> võimaldab korduvat kirjutusoperatsiooni.</a:t>
            </a:r>
          </a:p>
          <a:p>
            <a:r>
              <a:rPr lang="et-EE" sz="1200" kern="1200" dirty="0" smtClean="0">
                <a:solidFill>
                  <a:schemeClr val="tx1"/>
                </a:solidFill>
                <a:effectLst/>
                <a:latin typeface="Arial" charset="0"/>
                <a:ea typeface="+mn-ea"/>
                <a:cs typeface="+mn-cs"/>
              </a:rPr>
              <a:t>Kolmas aspekt puudutab seda, kuidas mälu säilitab sellesse salvestatud andmeid ajas.  </a:t>
            </a:r>
            <a:r>
              <a:rPr lang="et-EE" sz="1200" b="1" kern="1200" dirty="0" smtClean="0">
                <a:solidFill>
                  <a:schemeClr val="tx1"/>
                </a:solidFill>
                <a:effectLst/>
                <a:latin typeface="Arial" charset="0"/>
                <a:ea typeface="+mn-ea"/>
                <a:cs typeface="+mn-cs"/>
              </a:rPr>
              <a:t>Hävimälu</a:t>
            </a:r>
            <a:r>
              <a:rPr lang="et-EE" sz="1200" kern="1200" dirty="0" smtClean="0">
                <a:solidFill>
                  <a:schemeClr val="tx1"/>
                </a:solidFill>
                <a:effectLst/>
                <a:latin typeface="Arial" charset="0"/>
                <a:ea typeface="+mn-ea"/>
                <a:cs typeface="+mn-cs"/>
              </a:rPr>
              <a:t> kaotab informatsiooni pärast toitevoolu väljalülitamist, samas kui </a:t>
            </a:r>
            <a:r>
              <a:rPr lang="et-EE" sz="1200" b="1" kern="1200" dirty="0" smtClean="0">
                <a:solidFill>
                  <a:schemeClr val="tx1"/>
                </a:solidFill>
                <a:effectLst/>
                <a:latin typeface="Arial" charset="0"/>
                <a:ea typeface="+mn-ea"/>
                <a:cs typeface="+mn-cs"/>
              </a:rPr>
              <a:t>säilmälu</a:t>
            </a:r>
            <a:r>
              <a:rPr lang="et-EE" sz="1200" kern="1200" dirty="0" smtClean="0">
                <a:solidFill>
                  <a:schemeClr val="tx1"/>
                </a:solidFill>
                <a:effectLst/>
                <a:latin typeface="Arial" charset="0"/>
                <a:ea typeface="+mn-ea"/>
                <a:cs typeface="+mn-cs"/>
              </a:rPr>
              <a:t> säilitab salvestatud informatsiooni isegi siis, kui toitevool puudub.</a:t>
            </a:r>
          </a:p>
          <a:p>
            <a:r>
              <a:rPr lang="et-EE" sz="1200" b="1" kern="1200" dirty="0" smtClean="0">
                <a:solidFill>
                  <a:schemeClr val="tx1"/>
                </a:solidFill>
                <a:effectLst/>
                <a:latin typeface="Arial" charset="0"/>
                <a:ea typeface="+mn-ea"/>
                <a:cs typeface="+mn-cs"/>
              </a:rPr>
              <a:t>Püsimälu</a:t>
            </a:r>
          </a:p>
          <a:p>
            <a:r>
              <a:rPr lang="et-EE" sz="1200" kern="1200" dirty="0" smtClean="0">
                <a:solidFill>
                  <a:schemeClr val="tx1"/>
                </a:solidFill>
                <a:effectLst/>
                <a:latin typeface="Arial" charset="0"/>
                <a:ea typeface="+mn-ea"/>
                <a:cs typeface="+mn-cs"/>
              </a:rPr>
              <a:t>Püsimälu ehk inglise keelest otsetõlgituna ainult lugemiseks mõeldud mälu olemus on ajapikku muutunud. Algselt oli ROM mälu tõesti mälu kust oli võimalik andmeid lugeda aga neid muuta ei olnud võimalik.</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b="1" kern="1200" dirty="0" smtClean="0">
                <a:solidFill>
                  <a:schemeClr val="tx1"/>
                </a:solidFill>
                <a:effectLst/>
                <a:latin typeface="Arial" charset="0"/>
                <a:ea typeface="+mn-ea"/>
                <a:cs typeface="+mn-cs"/>
              </a:rPr>
              <a:t>ROM (Read Only Memory)</a:t>
            </a: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Klassikaline ROM on mäluseadis, kus kogu vajalik info on salvestatud mälukiibile lülituste abil ning lülitused on omakorda teostatud füüsiliselt integraalskeemi vastavaid komponente õigetele kohtadele paigutades. Lihtsalt öeldes: vastavalt etteantud andmetele disainiti valmis mäluseadis, mida siis soovitud arv toodeti. Kui oli vajalik teistsuguseid andmeid sisaldavat mälukiipi, siis disainiti uus integraallülitus ja toodeti seda omakorda soovitud arvul. Kui näiteks sisend-väljund baassüsteem asuks ka tänapäeva emaplaatidel klassikalise ROM mälu sees, siis ei oleks baassüsteemi uuendamine lihtsalt tehniliselt võimalik.</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b="1" kern="1200" dirty="0" smtClean="0">
                <a:solidFill>
                  <a:schemeClr val="tx1"/>
                </a:solidFill>
                <a:effectLst/>
                <a:latin typeface="Arial" charset="0"/>
                <a:ea typeface="+mn-ea"/>
                <a:cs typeface="+mn-cs"/>
              </a:rPr>
              <a:t>PROM (Programmable ROM) </a:t>
            </a: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PROM püsimälu näol on tegemist lahendusega, kus toodetakse valmis "tühjad" püsimälu kiibid, kuhu on siis spetsiaalse programmaatori abil võimalik vajalikud andmed salvestada. Programmeerida on võimalik selliseid kiipe ainult ühe korra, sest programmeerimise käigus tekitatavad lülitused on jäävad ja esialgset seisu taastada ei ole võimalik.</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b="1" kern="1200" dirty="0" smtClean="0">
                <a:solidFill>
                  <a:schemeClr val="tx1"/>
                </a:solidFill>
                <a:effectLst/>
                <a:latin typeface="Arial" charset="0"/>
                <a:ea typeface="+mn-ea"/>
                <a:cs typeface="+mn-cs"/>
              </a:rPr>
              <a:t>EPROM (Erasable PROM)</a:t>
            </a: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Põhimõtteliselt edasiarendatud PROM. Seda mälukiipi on võimalik juba korduvalt programmeerida, selleks "kustutatakse" kiibi sisu UV kiirguse abil. Mälukiibi korpuse peal on spetsiaalne "aken" läbi mille on võimalik UV kiirgust otse inegraallülituse peale lasta.</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b="1" kern="1200" dirty="0" smtClean="0">
                <a:solidFill>
                  <a:schemeClr val="tx1"/>
                </a:solidFill>
                <a:effectLst/>
                <a:latin typeface="Arial" charset="0"/>
                <a:ea typeface="+mn-ea"/>
                <a:cs typeface="+mn-cs"/>
              </a:rPr>
              <a:t>EEPROM (Electrically Erasable PROM)</a:t>
            </a: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Edasiarendatud EPROM, kiibi sees olevaid lülitusi on võimalik elektriliselt kustutada. Enamik kaasaeja püsimälu on teostatud just EEPROM kiipide abil. Näiteks kõik mälukiibid, mida tuntakse flash mälu nime all on ehituslikult EEPROM kiibid. Omamoodi vastuolu on selles, et pea kõik multimeediumi seadmetes kasutusel olevad mälumeediumid on tegelikult inglisekeelese maailma jaoks ainult lugemiseks mõeldud mälu. Tegelikkuses on võimalik seal olevat infot tuhandeid kordi ülekirjutada.</a:t>
            </a:r>
            <a:br>
              <a:rPr lang="et-EE" sz="1200" kern="1200" dirty="0" smtClean="0">
                <a:solidFill>
                  <a:schemeClr val="tx1"/>
                </a:solidFill>
                <a:effectLst/>
                <a:latin typeface="Arial" charset="0"/>
                <a:ea typeface="+mn-ea"/>
                <a:cs typeface="+mn-cs"/>
              </a:rPr>
            </a:br>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20</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Muutmälu mõiste oleks inglisekeelest tõlgituna juhupöördusmälu. See tähistab mälutüüpi, kus suvalisele mälupiirkonna poole pöördumine võtab sama ajahulga (alguse ja lõpu poole pöördumine on sama ajakuluga). Muutmälu üks omadus on see, et ta säilitab infot ainult toite olemasolul, kui toide kaob, kaovad ka andmed muutmälust.</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Muutmälu jaguneb: staatiline muutmälu (SRAM) ja DRAM (dünaamiline muutmälu). SRAM on ehituselt keerulisem, aga olulidelt kiirem mälutüüp ning DRAM on ehituslikult lihtsam, aga ka SRAM'st oluliselt aeglasem mälutüüp.</a:t>
            </a:r>
            <a:br>
              <a:rPr lang="et-EE" sz="1200" kern="1200" dirty="0" smtClean="0">
                <a:solidFill>
                  <a:schemeClr val="tx1"/>
                </a:solidFill>
                <a:effectLst/>
                <a:latin typeface="Arial" charset="0"/>
                <a:ea typeface="+mn-ea"/>
                <a:cs typeface="+mn-cs"/>
              </a:rPr>
            </a:br>
            <a:r>
              <a:rPr lang="et-EE" sz="1200" b="1" kern="1200" dirty="0" smtClean="0">
                <a:solidFill>
                  <a:schemeClr val="tx1"/>
                </a:solidFill>
                <a:effectLst/>
                <a:latin typeface="Arial" charset="0"/>
                <a:ea typeface="+mn-ea"/>
                <a:cs typeface="+mn-cs"/>
              </a:rPr>
              <a:t>SRAM (Static Random Access Memory) </a:t>
            </a: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SRAM ehk staatiline muutmälu on ehituslikult keeruline mälutüüp (infot hoidmiseks kasutatakse trigereid), mida on väga kallis toota ning mis on väga kiire. SRAM'i kasutatakse peamiselt protsessorite vahemäludes (kuid ka muude seadmete puhvermäludes) ja sellisel juhul töötab see mälu protsessoriga samal taktsagedusel.</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Kui me kasutaksime SRAM tüüpi muutmälu personaalarvuti muutmäluna, siis oleks see mälukivi väga kallis, suur ja üsna palju võimsusttarbiv.</a:t>
            </a:r>
            <a:br>
              <a:rPr lang="et-EE" sz="1200" kern="1200" dirty="0" smtClean="0">
                <a:solidFill>
                  <a:schemeClr val="tx1"/>
                </a:solidFill>
                <a:effectLst/>
                <a:latin typeface="Arial" charset="0"/>
                <a:ea typeface="+mn-ea"/>
                <a:cs typeface="+mn-cs"/>
              </a:rPr>
            </a:br>
            <a:r>
              <a:rPr lang="et-EE" sz="1200" b="1" kern="1200" dirty="0" smtClean="0">
                <a:solidFill>
                  <a:schemeClr val="tx1"/>
                </a:solidFill>
                <a:effectLst/>
                <a:latin typeface="Arial" charset="0"/>
                <a:ea typeface="+mn-ea"/>
                <a:cs typeface="+mn-cs"/>
              </a:rPr>
              <a:t>DRAM (Dynamic Random Access Memory)</a:t>
            </a: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http://en.wikipedia.org/wiki/Dynamic_random-access_memory</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Arvuti muutmälu tehakse enamasti DRAM tüüpi mälukiipidest. DRAM on ehituslikult oluliselt lihtsam kui SRAM (sisuliselt piisab ühe biti säilitamiseks ühest kondersaatorist ja ühest transistorist), seega on selle mälutüübi tootmine ka oluliselt odavam. Lihtne ehitus tingib aga selle, et need laengud (mille abil infot säilitatakse) ei säili mälu pikalt ning seepärast toimub pidevat mäluseisu värskendamine. Mälu värskendamine on üks põhjus, mis DRAM on oluliselt aeglasem SRAM'st.</a:t>
            </a:r>
            <a:br>
              <a:rPr lang="et-EE" sz="1200" kern="1200" dirty="0" smtClean="0">
                <a:solidFill>
                  <a:schemeClr val="tx1"/>
                </a:solidFill>
                <a:effectLst/>
                <a:latin typeface="Arial" charset="0"/>
                <a:ea typeface="+mn-ea"/>
                <a:cs typeface="+mn-cs"/>
              </a:rPr>
            </a:br>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21</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http://en.wikipedia.org/wiki/Ddr3</a:t>
            </a:r>
          </a:p>
          <a:p>
            <a:r>
              <a:rPr lang="en-US" dirty="0" smtClean="0"/>
              <a:t>Technological advantages compared to DDR2</a:t>
            </a:r>
            <a:r>
              <a:rPr lang="et-EE" dirty="0" smtClean="0"/>
              <a:t>- </a:t>
            </a:r>
            <a:r>
              <a:rPr lang="en-US" dirty="0" smtClean="0"/>
              <a:t>Higher bandwidth performance, up to 2133 MT/s standardized</a:t>
            </a:r>
          </a:p>
          <a:p>
            <a:r>
              <a:rPr lang="en-US" dirty="0" smtClean="0"/>
              <a:t>Slightly improved latencies as measured in nanoseconds</a:t>
            </a:r>
          </a:p>
          <a:p>
            <a:r>
              <a:rPr lang="en-US" dirty="0" smtClean="0"/>
              <a:t>Higher performance at low power (longer battery life in laptops)</a:t>
            </a:r>
          </a:p>
          <a:p>
            <a:r>
              <a:rPr lang="en-US" dirty="0" smtClean="0"/>
              <a:t>Enhanced low-power features</a:t>
            </a:r>
          </a:p>
          <a:p>
            <a:r>
              <a:rPr lang="en-US" dirty="0" smtClean="0"/>
              <a:t>DDR3 memory provides a reduction in power consumption of 30% compared to </a:t>
            </a:r>
            <a:r>
              <a:rPr lang="en-US" dirty="0" smtClean="0">
                <a:hlinkClick r:id="rId3" action="ppaction://hlinkfile" tooltip="DDR2 SDRAM"/>
              </a:rPr>
              <a:t>DDR2</a:t>
            </a:r>
            <a:r>
              <a:rPr lang="en-US" dirty="0" smtClean="0"/>
              <a:t> modules due to DDR3's 1.5 V supply voltage, compared to DDR2's 1.8 V or DDR's 2.5 V. The 1.5 V supply voltage works well with the </a:t>
            </a:r>
            <a:r>
              <a:rPr lang="en-US" dirty="0" smtClean="0">
                <a:hlinkClick r:id="rId4" action="ppaction://hlinkfile"/>
              </a:rPr>
              <a:t>90 nanometer</a:t>
            </a:r>
            <a:r>
              <a:rPr lang="en-US" dirty="0" smtClean="0"/>
              <a:t> fabrication technology used in the original DDR3 chips. Some manufacturers further propose using </a:t>
            </a:r>
            <a:r>
              <a:rPr lang="en-US" dirty="0" smtClean="0">
                <a:hlinkClick r:id="rId5" action="ppaction://hlinkfile" tooltip="Multigate device"/>
              </a:rPr>
              <a:t>"dual-gate" transistors</a:t>
            </a:r>
            <a:r>
              <a:rPr lang="en-US" dirty="0" smtClean="0"/>
              <a:t> to reduce </a:t>
            </a:r>
            <a:r>
              <a:rPr lang="en-US" dirty="0" smtClean="0">
                <a:hlinkClick r:id="rId6" action="ppaction://hlinkfile"/>
              </a:rPr>
              <a:t>leakage</a:t>
            </a:r>
            <a:r>
              <a:rPr lang="en-US" dirty="0" smtClean="0"/>
              <a:t> of current.</a:t>
            </a:r>
            <a:r>
              <a:rPr lang="en-US" baseline="30000" dirty="0" smtClean="0">
                <a:hlinkClick r:id="rId7" action="ppaction://hlinkfile"/>
              </a:rPr>
              <a:t>[1]</a:t>
            </a:r>
            <a:endParaRPr lang="en-US" dirty="0" smtClean="0"/>
          </a:p>
          <a:p>
            <a:r>
              <a:rPr lang="en-US" dirty="0" smtClean="0"/>
              <a:t>According to </a:t>
            </a:r>
            <a:r>
              <a:rPr lang="en-US" dirty="0" smtClean="0">
                <a:hlinkClick r:id="rId8" action="ppaction://hlinkfile"/>
              </a:rPr>
              <a:t>JEDEC</a:t>
            </a:r>
            <a:r>
              <a:rPr lang="en-US" baseline="30000" dirty="0" smtClean="0">
                <a:hlinkClick r:id="rId9" action="ppaction://hlinkfile"/>
              </a:rPr>
              <a:t>[2]</a:t>
            </a:r>
            <a:r>
              <a:rPr lang="en-US" dirty="0" smtClean="0"/>
              <a:t> the maximum recommended voltage is 1.575 volts and should be considered the absolute maximum when memory stability is the foremost consideration, such as in servers or other mission critical devices. In addition, JEDEC states that memory modules must withstand up to 1.975 volts before incurring permanent damage, although they are not required to function correctly at that level.</a:t>
            </a:r>
          </a:p>
          <a:p>
            <a:r>
              <a:rPr lang="en-US" b="1" dirty="0" smtClean="0"/>
              <a:t>Latencies</a:t>
            </a:r>
          </a:p>
          <a:p>
            <a:r>
              <a:rPr lang="en-US" dirty="0" smtClean="0"/>
              <a:t>While the typical </a:t>
            </a:r>
            <a:r>
              <a:rPr lang="en-US" dirty="0" smtClean="0">
                <a:hlinkClick r:id="rId10" action="ppaction://hlinkfile" tooltip="SDRAM latency"/>
              </a:rPr>
              <a:t>latencies</a:t>
            </a:r>
            <a:r>
              <a:rPr lang="en-US" dirty="0" smtClean="0"/>
              <a:t> for a JEDEC DDR2 device were 5-5-5-15, some standard latencies for JEDEC DDR3 devices include 7-7-7-20 for DDR3-1066 and 9-9-9-24 for DDR3-1333.</a:t>
            </a:r>
          </a:p>
          <a:p>
            <a:r>
              <a:rPr lang="en-US" dirty="0" smtClean="0"/>
              <a:t>DDR3 latencies are numerically higher because the I/O bus clock cycles by which they are measured are shorter; the actual time interval is similar to DDR2 latencies (around 10 ns). There is some improvement because DDR3 generally uses more recent manufacturing processes, but this is not directly caused by the change to DDR3.</a:t>
            </a:r>
          </a:p>
          <a:p>
            <a:r>
              <a:rPr lang="en-US" dirty="0" smtClean="0"/>
              <a:t>As with earlier memory generations, faster DDR3 memory became available after the release of the initial versions. DDR3-2000 memory with 9-9-9-28 latency (9 ns) was available in time to coincide with the Intel Core i7 release.</a:t>
            </a:r>
            <a:r>
              <a:rPr lang="en-US" baseline="30000" dirty="0" smtClean="0">
                <a:hlinkClick r:id="rId11" action="ppaction://hlinkfile"/>
              </a:rPr>
              <a:t>[8]</a:t>
            </a:r>
            <a:r>
              <a:rPr lang="en-US" dirty="0" smtClean="0"/>
              <a:t> CAS latency of 9 at 1000 MHz (DDR3-2000) is 9 ns, while CAS latency of 7 at 667 MHz (DDR3-1333) is 10.5 ns.</a:t>
            </a:r>
          </a:p>
          <a:p>
            <a:r>
              <a:rPr lang="en-US" dirty="0" smtClean="0"/>
              <a:t>(</a:t>
            </a:r>
            <a:r>
              <a:rPr lang="en-US" b="1" dirty="0" smtClean="0"/>
              <a:t>CAS</a:t>
            </a:r>
            <a:r>
              <a:rPr lang="en-US" dirty="0" smtClean="0"/>
              <a:t> / </a:t>
            </a:r>
            <a:r>
              <a:rPr lang="en-US" b="1" dirty="0" smtClean="0"/>
              <a:t>Frequency (MHz)</a:t>
            </a:r>
            <a:r>
              <a:rPr lang="en-US" dirty="0" smtClean="0"/>
              <a:t>) × 1000 = X ns</a:t>
            </a:r>
          </a:p>
          <a:p>
            <a:r>
              <a:rPr lang="en-US" dirty="0" smtClean="0"/>
              <a:t>Example:</a:t>
            </a:r>
          </a:p>
          <a:p>
            <a:r>
              <a:rPr lang="en-US" dirty="0" smtClean="0"/>
              <a:t>(</a:t>
            </a:r>
            <a:r>
              <a:rPr lang="en-US" b="1" dirty="0" smtClean="0"/>
              <a:t>7</a:t>
            </a:r>
            <a:r>
              <a:rPr lang="en-US" dirty="0" smtClean="0"/>
              <a:t> / </a:t>
            </a:r>
            <a:r>
              <a:rPr lang="en-US" b="1" dirty="0" smtClean="0"/>
              <a:t>667</a:t>
            </a:r>
            <a:r>
              <a:rPr lang="en-US" dirty="0" smtClean="0"/>
              <a:t>) × 1000 = 10.4948 ns</a:t>
            </a:r>
            <a:endParaRPr lang="et-EE" dirty="0" smtClean="0"/>
          </a:p>
          <a:p>
            <a:r>
              <a:rPr lang="en-US" dirty="0" smtClean="0">
                <a:hlinkClick r:id="rId12" action="ppaction://hlinkfile" tooltip="CAS Latency"/>
              </a:rPr>
              <a:t>CL</a:t>
            </a:r>
            <a:r>
              <a:rPr lang="en-US" dirty="0" smtClean="0"/>
              <a:t> - Clock cycles between sending a column address to the memory and the beginning of the data in response</a:t>
            </a:r>
          </a:p>
          <a:p>
            <a:r>
              <a:rPr lang="en-US" dirty="0" err="1" smtClean="0"/>
              <a:t>tRCD</a:t>
            </a:r>
            <a:r>
              <a:rPr lang="en-US" dirty="0" smtClean="0"/>
              <a:t> - Clock cycles between row activate and reads/writes</a:t>
            </a:r>
          </a:p>
          <a:p>
            <a:r>
              <a:rPr lang="en-US" dirty="0" err="1" smtClean="0"/>
              <a:t>tRP</a:t>
            </a:r>
            <a:r>
              <a:rPr lang="en-US" dirty="0" smtClean="0"/>
              <a:t> - Clock cycles between row </a:t>
            </a:r>
            <a:r>
              <a:rPr lang="en-US" dirty="0" err="1" smtClean="0"/>
              <a:t>precharge</a:t>
            </a:r>
            <a:r>
              <a:rPr lang="en-US" dirty="0" smtClean="0"/>
              <a:t> and activate</a:t>
            </a:r>
          </a:p>
          <a:p>
            <a:endParaRPr lang="en-US" dirty="0" smtClean="0"/>
          </a:p>
          <a:p>
            <a:endParaRPr lang="et-EE" dirty="0"/>
          </a:p>
        </p:txBody>
      </p:sp>
      <p:sp>
        <p:nvSpPr>
          <p:cNvPr id="4" name="Slide Number Placeholder 3"/>
          <p:cNvSpPr>
            <a:spLocks noGrp="1"/>
          </p:cNvSpPr>
          <p:nvPr>
            <p:ph type="sldNum" sz="quarter" idx="10"/>
          </p:nvPr>
        </p:nvSpPr>
        <p:spPr/>
        <p:txBody>
          <a:bodyPr/>
          <a:lstStyle/>
          <a:p>
            <a:fld id="{F2D44355-BDE4-45C7-9750-CED0B8D6659A}" type="slidenum">
              <a:rPr lang="en-GB" smtClean="0"/>
              <a:pPr/>
              <a:t>22</a:t>
            </a:fld>
            <a:endParaRPr lang="en-GB"/>
          </a:p>
        </p:txBody>
      </p:sp>
    </p:spTree>
    <p:extLst>
      <p:ext uri="{BB962C8B-B14F-4D97-AF65-F5344CB8AC3E}">
        <p14:creationId xmlns:p14="http://schemas.microsoft.com/office/powerpoint/2010/main" val="3527576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b="1" kern="1200" dirty="0" smtClean="0">
                <a:solidFill>
                  <a:schemeClr val="tx1"/>
                </a:solidFill>
                <a:effectLst/>
                <a:latin typeface="Arial" charset="0"/>
                <a:ea typeface="+mn-ea"/>
                <a:cs typeface="+mn-cs"/>
              </a:rPr>
              <a:t>Veakontroll</a:t>
            </a:r>
          </a:p>
          <a:p>
            <a:r>
              <a:rPr lang="et-EE" sz="1200" kern="1200" dirty="0" smtClean="0">
                <a:solidFill>
                  <a:schemeClr val="tx1"/>
                </a:solidFill>
                <a:effectLst/>
                <a:latin typeface="Arial" charset="0"/>
                <a:ea typeface="+mn-ea"/>
                <a:cs typeface="+mn-cs"/>
              </a:rPr>
              <a:t>http://en.wikipedia.org/wiki/Parity_bit</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Veakontroll on kasutusel peamiselt DRAM tüüpi mäludes. Veakontrolli mõte seisneb selles, et teatud arvu bittide kohta arvutatakse kontrollsumma ning andmete mälust lugemisel kontrollitakse, kas summa on sama.</a:t>
            </a:r>
            <a:br>
              <a:rPr lang="et-EE" sz="1200" kern="1200" dirty="0" smtClean="0">
                <a:solidFill>
                  <a:schemeClr val="tx1"/>
                </a:solidFill>
                <a:effectLst/>
                <a:latin typeface="Arial" charset="0"/>
                <a:ea typeface="+mn-ea"/>
                <a:cs typeface="+mn-cs"/>
              </a:rPr>
            </a:br>
            <a:r>
              <a:rPr lang="en-US" b="1" dirty="0" smtClean="0"/>
              <a:t>Usage</a:t>
            </a:r>
          </a:p>
          <a:p>
            <a:r>
              <a:rPr lang="en-US" dirty="0" smtClean="0"/>
              <a:t>Because of its simplicity, parity is used in many </a:t>
            </a:r>
            <a:r>
              <a:rPr lang="en-US" dirty="0" smtClean="0">
                <a:hlinkClick r:id="rId3" action="ppaction://hlinkfile" tooltip="Computer hardware"/>
              </a:rPr>
              <a:t>hardware</a:t>
            </a:r>
            <a:r>
              <a:rPr lang="en-US" dirty="0" smtClean="0"/>
              <a:t> applications where an operation can be repeated in case of difficulty, or where simply detecting the error is helpful. For example, the </a:t>
            </a:r>
            <a:r>
              <a:rPr lang="en-US" dirty="0" smtClean="0">
                <a:hlinkClick r:id="rId4" action="ppaction://hlinkfile"/>
              </a:rPr>
              <a:t>SCSI</a:t>
            </a:r>
            <a:r>
              <a:rPr lang="en-US" dirty="0" smtClean="0"/>
              <a:t> and </a:t>
            </a:r>
            <a:r>
              <a:rPr lang="en-US" dirty="0" smtClean="0">
                <a:hlinkClick r:id="rId5" action="ppaction://hlinkfile" tooltip="PCI bus"/>
              </a:rPr>
              <a:t>PCI buses</a:t>
            </a:r>
            <a:r>
              <a:rPr lang="en-US" dirty="0" smtClean="0"/>
              <a:t> use parity to detect transmission errors, and many </a:t>
            </a:r>
            <a:r>
              <a:rPr lang="en-US" dirty="0" smtClean="0">
                <a:hlinkClick r:id="rId6" action="ppaction://hlinkfile"/>
              </a:rPr>
              <a:t>microprocessor</a:t>
            </a:r>
            <a:r>
              <a:rPr lang="en-US" dirty="0" smtClean="0"/>
              <a:t> instruction </a:t>
            </a:r>
            <a:r>
              <a:rPr lang="en-US" dirty="0" smtClean="0">
                <a:hlinkClick r:id="rId7" action="ppaction://hlinkfile" tooltip="Cache"/>
              </a:rPr>
              <a:t>caches</a:t>
            </a:r>
            <a:r>
              <a:rPr lang="en-US" dirty="0" smtClean="0"/>
              <a:t> include parity protection. Because the </a:t>
            </a:r>
            <a:r>
              <a:rPr lang="en-US" dirty="0" smtClean="0">
                <a:hlinkClick r:id="rId8" action="ppaction://hlinkfile" tooltip="Instruction cache"/>
              </a:rPr>
              <a:t>I-cache</a:t>
            </a:r>
            <a:r>
              <a:rPr lang="en-US" dirty="0" smtClean="0"/>
              <a:t> data is just a copy of </a:t>
            </a:r>
            <a:r>
              <a:rPr lang="en-US" dirty="0" smtClean="0">
                <a:hlinkClick r:id="rId9" action="ppaction://hlinkfile" tooltip="Main memory"/>
              </a:rPr>
              <a:t>main memory</a:t>
            </a:r>
            <a:r>
              <a:rPr lang="en-US" dirty="0" smtClean="0"/>
              <a:t>, it can be disregarded and re-fetched if it is found to be corrupted.</a:t>
            </a:r>
          </a:p>
          <a:p>
            <a:r>
              <a:rPr lang="en-US" dirty="0" smtClean="0"/>
              <a:t>In </a:t>
            </a:r>
            <a:r>
              <a:rPr lang="en-US" dirty="0" smtClean="0">
                <a:hlinkClick r:id="rId10" action="ppaction://hlinkfile" tooltip="Serial communications"/>
              </a:rPr>
              <a:t>serial</a:t>
            </a:r>
            <a:r>
              <a:rPr lang="en-US" dirty="0" smtClean="0"/>
              <a:t> </a:t>
            </a:r>
            <a:r>
              <a:rPr lang="en-US" dirty="0" smtClean="0">
                <a:hlinkClick r:id="rId11" action="ppaction://hlinkfile"/>
              </a:rPr>
              <a:t>data transmission</a:t>
            </a:r>
            <a:r>
              <a:rPr lang="en-US" dirty="0" smtClean="0"/>
              <a:t>, a common format is 7 data bit, an even parity bit, and one or two </a:t>
            </a:r>
            <a:r>
              <a:rPr lang="en-US" dirty="0" smtClean="0">
                <a:hlinkClick r:id="rId12" action="ppaction://hlinkfile" tooltip="Stop bit"/>
              </a:rPr>
              <a:t>stop bits</a:t>
            </a:r>
            <a:r>
              <a:rPr lang="en-US" dirty="0" smtClean="0"/>
              <a:t>. This format neatly accommodates all the 7-bit </a:t>
            </a:r>
            <a:r>
              <a:rPr lang="en-US" dirty="0" smtClean="0">
                <a:hlinkClick r:id="rId13" action="ppaction://hlinkfile"/>
              </a:rPr>
              <a:t>ASCII</a:t>
            </a:r>
            <a:r>
              <a:rPr lang="en-US" dirty="0" smtClean="0"/>
              <a:t> characters in a convenient 8-bit byte. Other formats are possible; 8 bits of data plus a parity bit can convey all 8-bit byte values.</a:t>
            </a:r>
          </a:p>
          <a:p>
            <a:r>
              <a:rPr lang="en-US" dirty="0" smtClean="0"/>
              <a:t>In serial communication contexts, parity is usually generated and checked by interface hardware (e.g., a </a:t>
            </a:r>
            <a:r>
              <a:rPr lang="en-US" dirty="0" smtClean="0">
                <a:hlinkClick r:id="rId14" action="ppaction://hlinkfile" tooltip="UART"/>
              </a:rPr>
              <a:t>UART</a:t>
            </a:r>
            <a:r>
              <a:rPr lang="en-US" dirty="0" smtClean="0"/>
              <a:t>) and, on reception, the result made available to the CPU (and so to, for instance, the </a:t>
            </a:r>
            <a:r>
              <a:rPr lang="en-US" dirty="0" smtClean="0">
                <a:hlinkClick r:id="rId15" action="ppaction://hlinkfile"/>
              </a:rPr>
              <a:t>operating system</a:t>
            </a:r>
            <a:r>
              <a:rPr lang="en-US" dirty="0" smtClean="0"/>
              <a:t>) via a status bit in a </a:t>
            </a:r>
            <a:r>
              <a:rPr lang="en-US" dirty="0" smtClean="0">
                <a:hlinkClick r:id="rId16" action="ppaction://hlinkfile"/>
              </a:rPr>
              <a:t>hardware register</a:t>
            </a:r>
            <a:r>
              <a:rPr lang="en-US" dirty="0" smtClean="0"/>
              <a:t> in the interface hardware. Recovery from the error is usually done by retransmitting the data, the details of which are usually handled by software (e.g., the operating system I/O routines).</a:t>
            </a:r>
          </a:p>
          <a:p>
            <a:r>
              <a:rPr lang="en-US" b="1" dirty="0" smtClean="0"/>
              <a:t>[</a:t>
            </a:r>
            <a:r>
              <a:rPr lang="en-US" b="1" dirty="0" smtClean="0">
                <a:hlinkClick r:id="rId17" action="ppaction://hlinkfile" tooltip="Edit section: RAID"/>
              </a:rPr>
              <a:t>edit</a:t>
            </a:r>
            <a:r>
              <a:rPr lang="en-US" b="1" dirty="0" smtClean="0"/>
              <a:t>] RAID</a:t>
            </a:r>
          </a:p>
          <a:p>
            <a:r>
              <a:rPr lang="en-US" dirty="0" smtClean="0"/>
              <a:t>Parity data is used by some </a:t>
            </a:r>
            <a:r>
              <a:rPr lang="en-US" dirty="0" smtClean="0">
                <a:hlinkClick r:id="rId18" action="ppaction://hlinkfile"/>
              </a:rPr>
              <a:t>RAID</a:t>
            </a:r>
            <a:r>
              <a:rPr lang="en-US" dirty="0" smtClean="0"/>
              <a:t> levels to achieve redundancy. If a drive in the array fails, remaining data on the other drives can be combined with the parity data (using the Boolean </a:t>
            </a:r>
            <a:r>
              <a:rPr lang="en-US" dirty="0" smtClean="0">
                <a:hlinkClick r:id="rId19" action="ppaction://hlinkfile" tooltip="XOR"/>
              </a:rPr>
              <a:t>XOR</a:t>
            </a:r>
            <a:r>
              <a:rPr lang="en-US" dirty="0" smtClean="0"/>
              <a:t> function) to reconstruct the missing data.</a:t>
            </a:r>
          </a:p>
          <a:p>
            <a:r>
              <a:rPr lang="en-US" dirty="0" smtClean="0"/>
              <a:t>For example, suppose two drives in a three-drive </a:t>
            </a:r>
            <a:r>
              <a:rPr lang="en-US" dirty="0" smtClean="0">
                <a:hlinkClick r:id="rId20" action="ppaction://hlinkfile" tooltip="RAID 5"/>
              </a:rPr>
              <a:t>RAID 5</a:t>
            </a:r>
            <a:r>
              <a:rPr lang="en-US" dirty="0" smtClean="0"/>
              <a:t> array contained the following data:</a:t>
            </a:r>
          </a:p>
          <a:p>
            <a:r>
              <a:rPr lang="en-US" dirty="0" smtClean="0"/>
              <a:t>Drive 1: </a:t>
            </a:r>
            <a:r>
              <a:rPr lang="en-US" b="1" dirty="0" smtClean="0"/>
              <a:t>01101101</a:t>
            </a:r>
            <a:r>
              <a:rPr lang="en-US" dirty="0" smtClean="0"/>
              <a:t/>
            </a:r>
            <a:br>
              <a:rPr lang="en-US" dirty="0" smtClean="0"/>
            </a:br>
            <a:r>
              <a:rPr lang="en-US" dirty="0" smtClean="0"/>
              <a:t>Drive 2: </a:t>
            </a:r>
            <a:r>
              <a:rPr lang="en-US" b="1" dirty="0" smtClean="0"/>
              <a:t>11010100</a:t>
            </a:r>
            <a:endParaRPr lang="en-US" dirty="0" smtClean="0"/>
          </a:p>
          <a:p>
            <a:r>
              <a:rPr lang="en-US" dirty="0" smtClean="0"/>
              <a:t>To calculate parity data for the two drives, an XOR is performed on their data:</a:t>
            </a:r>
          </a:p>
          <a:p>
            <a:r>
              <a:rPr lang="en-US" b="1" dirty="0" smtClean="0"/>
              <a:t>01101101</a:t>
            </a:r>
            <a:r>
              <a:rPr lang="en-US" dirty="0" smtClean="0"/>
              <a:t/>
            </a:r>
            <a:br>
              <a:rPr lang="en-US" dirty="0" smtClean="0"/>
            </a:br>
            <a:r>
              <a:rPr lang="en-US" dirty="0" smtClean="0"/>
              <a:t>XOR </a:t>
            </a:r>
            <a:r>
              <a:rPr lang="en-US" b="1" dirty="0" smtClean="0"/>
              <a:t>11010100</a:t>
            </a:r>
            <a:r>
              <a:rPr lang="en-US" dirty="0" smtClean="0"/>
              <a:t/>
            </a:r>
            <a:br>
              <a:rPr lang="en-US" dirty="0" smtClean="0"/>
            </a:br>
            <a:r>
              <a:rPr lang="en-US" dirty="0" smtClean="0"/>
              <a:t>_____________</a:t>
            </a:r>
            <a:br>
              <a:rPr lang="en-US" dirty="0" smtClean="0"/>
            </a:br>
            <a:r>
              <a:rPr lang="en-US" b="1" dirty="0" smtClean="0"/>
              <a:t>10111001</a:t>
            </a:r>
            <a:endParaRPr lang="en-US" dirty="0" smtClean="0"/>
          </a:p>
          <a:p>
            <a:r>
              <a:rPr lang="en-US" dirty="0" smtClean="0"/>
              <a:t>The resulting parity data, </a:t>
            </a:r>
            <a:r>
              <a:rPr lang="en-US" b="1" dirty="0" smtClean="0"/>
              <a:t>10111001</a:t>
            </a:r>
            <a:r>
              <a:rPr lang="en-US" dirty="0" smtClean="0"/>
              <a:t>, is then stored on Drive 3.</a:t>
            </a:r>
          </a:p>
          <a:p>
            <a:r>
              <a:rPr lang="en-US" dirty="0" smtClean="0"/>
              <a:t>Should any of the three drives fail, the contents of the failed drive can be reconstructed on a replacement drive by subjecting the data from the remaining drives to the same XOR operation. If Drive 2 were to fail, its data could be rebuilt using the XOR results of the contents of the two remaining drives, Drive 1 and Drive 3:</a:t>
            </a:r>
          </a:p>
          <a:p>
            <a:r>
              <a:rPr lang="en-US" dirty="0" smtClean="0"/>
              <a:t>Drive 1: </a:t>
            </a:r>
            <a:r>
              <a:rPr lang="en-US" b="1" dirty="0" smtClean="0"/>
              <a:t>01101101</a:t>
            </a:r>
            <a:r>
              <a:rPr lang="en-US" dirty="0" smtClean="0"/>
              <a:t/>
            </a:r>
            <a:br>
              <a:rPr lang="en-US" dirty="0" smtClean="0"/>
            </a:br>
            <a:r>
              <a:rPr lang="en-US" dirty="0" smtClean="0"/>
              <a:t>Drive 3: </a:t>
            </a:r>
            <a:r>
              <a:rPr lang="en-US" b="1" dirty="0" smtClean="0"/>
              <a:t>10111001</a:t>
            </a:r>
            <a:endParaRPr lang="en-US" dirty="0" smtClean="0"/>
          </a:p>
          <a:p>
            <a:r>
              <a:rPr lang="en-US" dirty="0" smtClean="0"/>
              <a:t>as follows:</a:t>
            </a:r>
          </a:p>
          <a:p>
            <a:r>
              <a:rPr lang="en-US" b="1" dirty="0" smtClean="0"/>
              <a:t>10111001</a:t>
            </a:r>
            <a:r>
              <a:rPr lang="en-US" dirty="0" smtClean="0"/>
              <a:t/>
            </a:r>
            <a:br>
              <a:rPr lang="en-US" dirty="0" smtClean="0"/>
            </a:br>
            <a:r>
              <a:rPr lang="en-US" dirty="0" smtClean="0"/>
              <a:t>XOR </a:t>
            </a:r>
            <a:r>
              <a:rPr lang="en-US" b="1" dirty="0" smtClean="0"/>
              <a:t>01101101</a:t>
            </a:r>
            <a:r>
              <a:rPr lang="en-US" dirty="0" smtClean="0"/>
              <a:t/>
            </a:r>
            <a:br>
              <a:rPr lang="en-US" dirty="0" smtClean="0"/>
            </a:br>
            <a:r>
              <a:rPr lang="en-US" dirty="0" smtClean="0"/>
              <a:t>_____________</a:t>
            </a:r>
            <a:br>
              <a:rPr lang="en-US" dirty="0" smtClean="0"/>
            </a:br>
            <a:r>
              <a:rPr lang="en-US" b="1" dirty="0" smtClean="0"/>
              <a:t>11010100</a:t>
            </a:r>
            <a:endParaRPr lang="en-US" dirty="0" smtClean="0"/>
          </a:p>
          <a:p>
            <a:r>
              <a:rPr lang="en-US" dirty="0" smtClean="0"/>
              <a:t>The result of that XOR calculation yields Drive 2's contents. </a:t>
            </a:r>
            <a:r>
              <a:rPr lang="en-US" b="1" dirty="0" smtClean="0"/>
              <a:t>11010100</a:t>
            </a:r>
            <a:r>
              <a:rPr lang="en-US" dirty="0" smtClean="0"/>
              <a:t> is then stored on Drive 2, fully repairing the array. This same XOR concept applies similarly to larger arrays, using any number of disks. In the case of a RAID 3 array of 12 drives, 11 drives participate in the XOR calculation shown above and yield a value that is then stored on the dedicated parity drive.</a:t>
            </a:r>
          </a:p>
          <a:p>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b="1" kern="1200" dirty="0" smtClean="0">
                <a:solidFill>
                  <a:schemeClr val="tx1"/>
                </a:solidFill>
                <a:effectLst/>
                <a:latin typeface="Arial" charset="0"/>
                <a:ea typeface="+mn-ea"/>
                <a:cs typeface="+mn-cs"/>
              </a:rPr>
              <a:t>Paarsuskontrolliga mälud</a:t>
            </a: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Paarsuskontrolliga mälude puhul hoitakse iga kaheksa biti (1 bait) kohta meeles veel ka paarsusbitti (kas 0 ja 1 oli kirjutatud andmetes paarisarv korda või mitte). Leiab mälust ühebitilisi vigu (kui on kaks viga järjest, siis ei pruugi viga avastada) ja vigu parandada ei suuda (puudub võimalus kindlaks teha kus viga oli).</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i="1" kern="1200" dirty="0" smtClean="0">
                <a:solidFill>
                  <a:schemeClr val="tx1"/>
                </a:solidFill>
                <a:effectLst/>
                <a:latin typeface="Arial" charset="0"/>
                <a:ea typeface="+mn-ea"/>
                <a:cs typeface="+mn-cs"/>
              </a:rPr>
              <a:t>Lisalugemist: </a:t>
            </a: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u="none" strike="noStrike" kern="1200" dirty="0" smtClean="0">
                <a:solidFill>
                  <a:schemeClr val="tx1"/>
                </a:solidFill>
                <a:effectLst/>
                <a:latin typeface="Arial" charset="0"/>
                <a:ea typeface="+mn-ea"/>
                <a:cs typeface="+mn-cs"/>
                <a:hlinkClick r:id="rId21"/>
              </a:rPr>
              <a:t>wikipedia.org </a:t>
            </a: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b="1" kern="1200" dirty="0" smtClean="0">
                <a:solidFill>
                  <a:schemeClr val="tx1"/>
                </a:solidFill>
                <a:effectLst/>
                <a:latin typeface="Arial" charset="0"/>
                <a:ea typeface="+mn-ea"/>
                <a:cs typeface="+mn-cs"/>
              </a:rPr>
              <a:t>ECC (Error detection and correction)</a:t>
            </a:r>
          </a:p>
          <a:p>
            <a:r>
              <a:rPr lang="et-EE" sz="1200" kern="1200" dirty="0" smtClean="0">
                <a:solidFill>
                  <a:schemeClr val="tx1"/>
                </a:solidFill>
                <a:effectLst/>
                <a:latin typeface="Arial" charset="0"/>
                <a:ea typeface="+mn-ea"/>
                <a:cs typeface="+mn-cs"/>
              </a:rPr>
              <a:t>http://en.wikipedia.org/wiki/ECC_RAM#Errors_and_error_correction</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Märksa keerulisem veakontroll, avastab ka bitmebitilisi vigu ja võimaldab kohaldada ka veaparandust lihtsamatel juhtudel. Kasutusel peamiselt serverimäludes, vajab vastavat tuge emaplaadi poolt.</a:t>
            </a:r>
            <a:br>
              <a:rPr lang="et-EE" sz="1200" kern="1200" dirty="0" smtClean="0">
                <a:solidFill>
                  <a:schemeClr val="tx1"/>
                </a:solidFill>
                <a:effectLst/>
                <a:latin typeface="Arial" charset="0"/>
                <a:ea typeface="+mn-ea"/>
                <a:cs typeface="+mn-cs"/>
              </a:rPr>
            </a:br>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23</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Eespool toodud kaalutluste põhjal peaks olema selge, et arvutisüsteemis on tavaliselt mitut tüüpi mälusid, mis moodustavad omamoodi mälude hierarhia.</a:t>
            </a:r>
          </a:p>
          <a:p>
            <a:r>
              <a:rPr lang="et-EE" sz="1200" kern="1200" dirty="0" smtClean="0">
                <a:solidFill>
                  <a:schemeClr val="tx1"/>
                </a:solidFill>
                <a:effectLst/>
                <a:latin typeface="Arial" charset="0"/>
                <a:ea typeface="+mn-ea"/>
                <a:cs typeface="+mn-cs"/>
              </a:rPr>
              <a:t>Seda võiks ette kujutada püramiidina. Kõrgema taseme mälud on enamasti kiiremad, väiksemad ja üldiselt ka hävimälud. Alamate tasemete mälud on sagedamini aeglasemad, suuremad ja üldiselt säilmälud.</a:t>
            </a:r>
          </a:p>
          <a:p>
            <a:r>
              <a:rPr lang="et-EE" sz="1200" kern="1200" dirty="0" smtClean="0">
                <a:solidFill>
                  <a:schemeClr val="tx1"/>
                </a:solidFill>
                <a:effectLst/>
                <a:latin typeface="Arial" charset="0"/>
                <a:ea typeface="+mn-ea"/>
                <a:cs typeface="+mn-cs"/>
              </a:rPr>
              <a:t>Alama taseme mäludeks on suure mahuga mälud, mida kasutatakse andmekogumite püsivaks salvestamiseks.</a:t>
            </a:r>
          </a:p>
          <a:p>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24</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b="1" kern="1200" dirty="0" smtClean="0">
                <a:solidFill>
                  <a:schemeClr val="tx1"/>
                </a:solidFill>
                <a:effectLst/>
                <a:latin typeface="Arial" charset="0"/>
                <a:ea typeface="+mn-ea"/>
                <a:cs typeface="+mn-cs"/>
              </a:rPr>
              <a:t>Vahemälu</a:t>
            </a: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Protsessori vahemälu ehk cache on protsessori kasutada olev kiire mälu, kuhu ajutiselt pannakse andmed, mis vajavad kiiret ligipääsu. Lihtsalt öeldes püüatakse vahemällu tuua need andmed, mida protsessor ilmselt järgmiseks vajab. Vahemällu toodud andmed ei osutu umbes 10% juhtudest siiski nendeks, mida protsessor järgmiseks vajab, kuid see ei muuda suurt midagi, sest sellisel juhul võtab vajalike andmete leidmine ja protsessorini toomine sama palju aega kui üldse ilma vahemäluta töötamisel. 90% juhtudest arvatakse siiski vajalikud andmed õigesti ära. Vahemälu kasutamine suurendab oluliselt protsessori tegevusega hõivatud (ehk kasulikku) tööaega, sest vahemälu töötab enamasti protsessoriga samal taktsagedusel ning sellega suhtlemine on seega oluliselt kiirem kui seda on näiteks muutmäluga suhtlemine.</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Mida suurem on protsessori vahemälu hulk, seda suurem on protsessori reaalne tööaeg (ei pea ootama mälust andmete saamist, vaid saab pidevalt arvutustega tegeleda). Kuna vahemälu on SRAM tüüpi mälu, siis on cache ehitus üsna keeruline ja protsessori vahemälu kasvades kasvab ka protsessoris transistoride hulk märkimisväärselt. See aga tingib protsessori tunduvalt suurema toitevajaduse, eralduva soojushulga kasvu jne.</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endParaRPr lang="et-EE" sz="1200" b="1"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Cache memories</a:t>
            </a:r>
            <a:endParaRPr lang="et-EE"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Modern computer systems are typically provided with two (or more) levels of cache, which differ in speed and size: the first level is placed on the same chip of the </a:t>
            </a:r>
            <a:r>
              <a:rPr lang="en-US" sz="1200" u="dotDash" kern="1200" dirty="0" smtClean="0">
                <a:solidFill>
                  <a:schemeClr val="tx1"/>
                </a:solidFill>
                <a:effectLst/>
                <a:latin typeface="Arial" charset="0"/>
                <a:ea typeface="+mn-ea"/>
                <a:cs typeface="+mn-cs"/>
              </a:rPr>
              <a:t>CPU</a:t>
            </a:r>
            <a:r>
              <a:rPr lang="en-US" sz="1200" kern="1200" dirty="0" smtClean="0">
                <a:solidFill>
                  <a:schemeClr val="tx1"/>
                </a:solidFill>
                <a:effectLst/>
                <a:latin typeface="Arial" charset="0"/>
                <a:ea typeface="+mn-ea"/>
                <a:cs typeface="+mn-cs"/>
              </a:rPr>
              <a:t>, while the second level, slower and larger than the first level, is usually external to the </a:t>
            </a:r>
            <a:r>
              <a:rPr lang="en-US" sz="1200" u="dotDash" kern="1200" dirty="0" smtClean="0">
                <a:solidFill>
                  <a:schemeClr val="tx1"/>
                </a:solidFill>
                <a:effectLst/>
                <a:latin typeface="Arial" charset="0"/>
                <a:ea typeface="+mn-ea"/>
                <a:cs typeface="+mn-cs"/>
              </a:rPr>
              <a:t>CPU, being placed </a:t>
            </a:r>
            <a:r>
              <a:rPr lang="en-US" sz="1200" kern="1200" dirty="0" smtClean="0">
                <a:solidFill>
                  <a:schemeClr val="tx1"/>
                </a:solidFill>
                <a:effectLst/>
                <a:latin typeface="Arial" charset="0"/>
                <a:ea typeface="+mn-ea"/>
                <a:cs typeface="+mn-cs"/>
              </a:rPr>
              <a:t>on the motherboard.</a:t>
            </a:r>
            <a:endParaRPr lang="et-EE"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Caches are organized in lines (or blocks). Accessing the memory requires the loading of an entire data block to the cache. The locality principle ensures that next accesses are likely to require data already loaded to the cache and will be thus performed in an efficient way.</a:t>
            </a:r>
            <a:endParaRPr lang="et-EE"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We use the expression </a:t>
            </a:r>
            <a:r>
              <a:rPr lang="en-US" sz="1200" b="1" kern="1200" dirty="0" smtClean="0">
                <a:solidFill>
                  <a:schemeClr val="tx1"/>
                </a:solidFill>
                <a:effectLst/>
                <a:latin typeface="Arial" charset="0"/>
                <a:ea typeface="+mn-ea"/>
                <a:cs typeface="+mn-cs"/>
              </a:rPr>
              <a:t>cache hit</a:t>
            </a:r>
            <a:r>
              <a:rPr lang="en-US" sz="1200" kern="1200" dirty="0" smtClean="0">
                <a:solidFill>
                  <a:schemeClr val="tx1"/>
                </a:solidFill>
                <a:effectLst/>
                <a:latin typeface="Arial" charset="0"/>
                <a:ea typeface="+mn-ea"/>
                <a:cs typeface="+mn-cs"/>
              </a:rPr>
              <a:t> if we are referring a data found in the cache. Otherwise, we use the expression </a:t>
            </a:r>
            <a:r>
              <a:rPr lang="en-US" sz="1200" b="1" kern="1200" dirty="0" smtClean="0">
                <a:solidFill>
                  <a:schemeClr val="tx1"/>
                </a:solidFill>
                <a:effectLst/>
                <a:latin typeface="Arial" charset="0"/>
                <a:ea typeface="+mn-ea"/>
                <a:cs typeface="+mn-cs"/>
              </a:rPr>
              <a:t>cache miss</a:t>
            </a:r>
            <a:r>
              <a:rPr lang="en-US" sz="1200" kern="1200" dirty="0" smtClean="0">
                <a:solidFill>
                  <a:schemeClr val="tx1"/>
                </a:solidFill>
                <a:effectLst/>
                <a:latin typeface="Arial" charset="0"/>
                <a:ea typeface="+mn-ea"/>
                <a:cs typeface="+mn-cs"/>
              </a:rPr>
              <a:t>. A cache miss requires the loading of a new block to the cache containing the datum requested. If the cache line to be used for the new block is already in use, we must replace the block that occupies that line.</a:t>
            </a:r>
            <a:endParaRPr lang="et-EE"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Since data in the cache may be modified by the processor, a further problem is to ensure that data remain coherent with the content of the main memory. There are different architectural solutions ensuring such a coherency. The most commonly used are known as </a:t>
            </a:r>
            <a:r>
              <a:rPr lang="en-US" sz="1200" b="1" kern="1200" dirty="0" smtClean="0">
                <a:solidFill>
                  <a:schemeClr val="tx1"/>
                </a:solidFill>
                <a:effectLst/>
                <a:latin typeface="Arial" charset="0"/>
                <a:ea typeface="+mn-ea"/>
                <a:cs typeface="+mn-cs"/>
              </a:rPr>
              <a:t>write back</a:t>
            </a:r>
            <a:r>
              <a:rPr lang="en-US" sz="1200" kern="1200" dirty="0" smtClean="0">
                <a:solidFill>
                  <a:schemeClr val="tx1"/>
                </a:solidFill>
                <a:effectLst/>
                <a:latin typeface="Arial" charset="0"/>
                <a:ea typeface="+mn-ea"/>
                <a:cs typeface="+mn-cs"/>
              </a:rPr>
              <a:t> and </a:t>
            </a:r>
            <a:r>
              <a:rPr lang="en-US" sz="1200" b="1" kern="1200" dirty="0" smtClean="0">
                <a:solidFill>
                  <a:schemeClr val="tx1"/>
                </a:solidFill>
                <a:effectLst/>
                <a:latin typeface="Arial" charset="0"/>
                <a:ea typeface="+mn-ea"/>
                <a:cs typeface="+mn-cs"/>
              </a:rPr>
              <a:t>write through</a:t>
            </a:r>
            <a:r>
              <a:rPr lang="en-US" sz="1200" kern="1200" dirty="0" smtClean="0">
                <a:solidFill>
                  <a:schemeClr val="tx1"/>
                </a:solidFill>
                <a:effectLst/>
                <a:latin typeface="Arial" charset="0"/>
                <a:ea typeface="+mn-ea"/>
                <a:cs typeface="+mn-cs"/>
              </a:rPr>
              <a:t> policies. The former requires data be modified in the cache, only, and, when a block is dismissed, it is copied to the main memory only if its content was modified. With the write through policy, on the other hand, all writing operations are performed by the processor on both the cache memory and the main memory.</a:t>
            </a:r>
            <a:endParaRPr lang="et-EE"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t-EE"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Cache performance</a:t>
            </a:r>
            <a:endParaRPr lang="et-EE"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In case of a cache miss, an attempt to access a cache memory requires to search the main memory for the requested datum. The two operations can be performed concurrently so that the access time, in the best case (cache hit) is equal to the cache access time (less than the main memory access time), while in the worst case (cache miss) it is equal to the main memory access time.</a:t>
            </a:r>
            <a:endParaRPr lang="et-EE"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More precisely, a cache miss also requires replacing a block, inducing a penalty with respect to the access time of the main memory. A cache may thus decrease performance if the probability of a cache hit (hit ratio) is below a certain threshold. In that respect, it is fundamental to define an appropriate size for cache lines. In fact, if the line size is too small, we will not exploit the locality principle, while if the line is too large, we will often load to the cache data, which is not needed.</a:t>
            </a:r>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25</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b="1" kern="1200" dirty="0" smtClean="0">
                <a:solidFill>
                  <a:schemeClr val="tx1"/>
                </a:solidFill>
                <a:effectLst/>
                <a:latin typeface="Arial" charset="0"/>
                <a:ea typeface="+mn-ea"/>
                <a:cs typeface="+mn-cs"/>
              </a:rPr>
              <a:t>SAS:</a:t>
            </a:r>
            <a:r>
              <a:rPr lang="et-EE" sz="1200" b="1" kern="1200" baseline="0" dirty="0" smtClean="0">
                <a:solidFill>
                  <a:schemeClr val="tx1"/>
                </a:solidFill>
                <a:effectLst/>
                <a:latin typeface="Arial" charset="0"/>
                <a:ea typeface="+mn-ea"/>
                <a:cs typeface="+mn-cs"/>
              </a:rPr>
              <a:t> http://en.wikipedia.org/wiki/Serial_attached_SCSI</a:t>
            </a:r>
          </a:p>
          <a:p>
            <a:r>
              <a:rPr lang="et-EE" sz="1200" b="1" kern="1200" baseline="0" dirty="0" smtClean="0">
                <a:solidFill>
                  <a:schemeClr val="tx1"/>
                </a:solidFill>
                <a:effectLst/>
                <a:latin typeface="Arial" charset="0"/>
                <a:ea typeface="+mn-ea"/>
                <a:cs typeface="+mn-cs"/>
              </a:rPr>
              <a:t>Siin kui aega on siis räägi kuidas kõvakettad on vormindatud ja kuidas toimub MBR kaudu bootimine: BIOS, MBR, aktiivne partitsioon, Windowsi boot loader, jne.</a:t>
            </a:r>
          </a:p>
          <a:p>
            <a:r>
              <a:rPr lang="et-EE" sz="1200" b="1" kern="1200" baseline="0" dirty="0" smtClean="0">
                <a:solidFill>
                  <a:schemeClr val="tx1"/>
                </a:solidFill>
                <a:effectLst/>
                <a:latin typeface="Arial" charset="0"/>
                <a:ea typeface="+mn-ea"/>
                <a:cs typeface="+mn-cs"/>
              </a:rPr>
              <a:t>Virtuaalmälust ka juttu</a:t>
            </a:r>
            <a:endParaRPr lang="et-EE" sz="1200" b="1" kern="1200" dirty="0" smtClean="0">
              <a:solidFill>
                <a:schemeClr val="tx1"/>
              </a:solidFill>
              <a:effectLst/>
              <a:latin typeface="Arial" charset="0"/>
              <a:ea typeface="+mn-ea"/>
              <a:cs typeface="+mn-cs"/>
            </a:endParaRPr>
          </a:p>
          <a:p>
            <a:r>
              <a:rPr lang="et-EE" sz="1200" b="1" kern="1200" dirty="0" smtClean="0">
                <a:solidFill>
                  <a:schemeClr val="tx1"/>
                </a:solidFill>
                <a:effectLst/>
                <a:latin typeface="Arial" charset="0"/>
                <a:ea typeface="+mn-ea"/>
                <a:cs typeface="+mn-cs"/>
              </a:rPr>
              <a:t>Sekundaarmälu</a:t>
            </a:r>
          </a:p>
          <a:p>
            <a:r>
              <a:rPr lang="et-EE" sz="1200" kern="1200" dirty="0" smtClean="0">
                <a:solidFill>
                  <a:schemeClr val="tx1"/>
                </a:solidFill>
                <a:effectLst/>
                <a:latin typeface="Arial" charset="0"/>
                <a:ea typeface="+mn-ea"/>
                <a:cs typeface="+mn-cs"/>
              </a:rPr>
              <a:t>Sekundaarne mälu (ehk massmälu) on arvutis olev seade, mida kasutatakse suure hulga andmete püsivaks säilitamiseks. Selle seadme poole saab protsessor pöörduda vastavate sisend/väljundseadmete abil. Ajalooliselt olid esimesed massmäluseadmed magnetlindid. Praeguseks on tänu tehnilisele arengule olemas mitut tüüpi massmälus, mis kasutavad magnetilisi, optilisi ja välkmäluseadmeid (liikumatus olekus olevad seadmed). Turul olevad magnetkandjaid võivad salvestada sadu gigabaite (GB). Optiliste kandjate maht võib küündida mõnekümne gigabaidini. Välkmälude mahud on suurusjärgus mõned gigabaidid.</a:t>
            </a:r>
          </a:p>
          <a:p>
            <a:r>
              <a:rPr lang="et-EE" sz="1200" kern="1200" dirty="0" smtClean="0">
                <a:solidFill>
                  <a:schemeClr val="tx1"/>
                </a:solidFill>
                <a:effectLst/>
                <a:latin typeface="Arial" charset="0"/>
                <a:ea typeface="+mn-ea"/>
                <a:cs typeface="+mn-cs"/>
              </a:rPr>
              <a:t>Magnetkandjate aluseks on teatud magnetiliste omadustega ained. Lugemise ja kirjutamise operatsioonid teostatakse spetsiaalse seadme (</a:t>
            </a:r>
            <a:r>
              <a:rPr lang="et-EE" sz="1200" b="1" kern="1200" dirty="0" smtClean="0">
                <a:solidFill>
                  <a:schemeClr val="tx1"/>
                </a:solidFill>
                <a:effectLst/>
                <a:latin typeface="Arial" charset="0"/>
                <a:ea typeface="+mn-ea"/>
                <a:cs typeface="+mn-cs"/>
              </a:rPr>
              <a:t>pea</a:t>
            </a:r>
            <a:r>
              <a:rPr lang="et-EE" sz="1200" kern="1200" dirty="0" smtClean="0">
                <a:solidFill>
                  <a:schemeClr val="tx1"/>
                </a:solidFill>
                <a:effectLst/>
                <a:latin typeface="Arial" charset="0"/>
                <a:ea typeface="+mn-ea"/>
                <a:cs typeface="+mn-cs"/>
              </a:rPr>
              <a:t>) abil, mis asetseb magnetiseeruva pinna kohal. Kirjutamise ajal juhitakse läbi pea elektrivool, mis võimaldab salvestada väärtusi 0 või 1 (bitt), polariseerudes ühte või kahte eri suunda selle all oleva magnetkihi. Lugemise operatsiooni ajal aga toimib pea sensorina, tehes kindlaks pinna magnetilise polarisatsiooni. Nii magnetlint kui magnetkettad töötavad samal põhimõttel. Massmäluseadmel, mis põhineb magnetlindil, jagatakse pind eri piirkondadeks (</a:t>
            </a:r>
            <a:r>
              <a:rPr lang="et-EE" sz="1200" b="1" kern="1200" dirty="0" smtClean="0">
                <a:solidFill>
                  <a:schemeClr val="tx1"/>
                </a:solidFill>
                <a:effectLst/>
                <a:latin typeface="Arial" charset="0"/>
                <a:ea typeface="+mn-ea"/>
                <a:cs typeface="+mn-cs"/>
              </a:rPr>
              <a:t>rajad</a:t>
            </a:r>
            <a:r>
              <a:rPr lang="et-EE" sz="1200" kern="1200" dirty="0" smtClean="0">
                <a:solidFill>
                  <a:schemeClr val="tx1"/>
                </a:solidFill>
                <a:effectLst/>
                <a:latin typeface="Arial" charset="0"/>
                <a:ea typeface="+mn-ea"/>
                <a:cs typeface="+mn-cs"/>
              </a:rPr>
              <a:t>), mis asetsevad järjest. Magnetkettal põhineva massmäluseadme puhul koosneb pind ühest või mitmest magnetplaadist, mis on jagatud kontsentrilisteks ringideks (radadeks), millest igaüks on jagatud </a:t>
            </a:r>
            <a:r>
              <a:rPr lang="et-EE" sz="1200" b="1" kern="1200" dirty="0" smtClean="0">
                <a:solidFill>
                  <a:schemeClr val="tx1"/>
                </a:solidFill>
                <a:effectLst/>
                <a:latin typeface="Arial" charset="0"/>
                <a:ea typeface="+mn-ea"/>
                <a:cs typeface="+mn-cs"/>
              </a:rPr>
              <a:t>sektoriteks</a:t>
            </a:r>
            <a:r>
              <a:rPr lang="et-EE" sz="1200" kern="1200" dirty="0" smtClean="0">
                <a:solidFill>
                  <a:schemeClr val="tx1"/>
                </a:solidFill>
                <a:effectLst/>
                <a:latin typeface="Arial" charset="0"/>
                <a:ea typeface="+mn-ea"/>
                <a:cs typeface="+mn-cs"/>
              </a:rPr>
              <a:t>.</a:t>
            </a:r>
          </a:p>
          <a:p>
            <a:r>
              <a:rPr lang="et-EE" sz="1200" kern="1200" dirty="0" smtClean="0">
                <a:solidFill>
                  <a:schemeClr val="tx1"/>
                </a:solidFill>
                <a:effectLst/>
                <a:latin typeface="Arial" charset="0"/>
                <a:ea typeface="+mn-ea"/>
                <a:cs typeface="+mn-cs"/>
              </a:rPr>
              <a:t> </a:t>
            </a:r>
          </a:p>
          <a:p>
            <a:r>
              <a:rPr lang="et-EE" sz="1200" kern="1200" dirty="0" smtClean="0">
                <a:solidFill>
                  <a:schemeClr val="tx1"/>
                </a:solidFill>
                <a:effectLst/>
                <a:latin typeface="Arial" charset="0"/>
                <a:ea typeface="+mn-ea"/>
                <a:cs typeface="+mn-cs"/>
              </a:rPr>
              <a:t>Kõvakettastes kasutatakse üht või mitut magnetplaati, igaühel neist on kaks magnetiseeruvat pinda. Iga pinna jaoks on üks lugemis/kirjutamispea. Pead asetsevad käpa küljes, mida saab liigutada radiaalsuunal. Radade kogum, mis asuvad samal kaugusel ketta keskpunktist, nimetatakse silindriks. Kõvakettal olevate andmete saamiseks on vaja teada peade radiaalset asendit, st. valitakse silinder (milleks kulub nn.</a:t>
            </a:r>
            <a:r>
              <a:rPr lang="et-EE" sz="1200" b="1" kern="1200" dirty="0" smtClean="0">
                <a:solidFill>
                  <a:schemeClr val="tx1"/>
                </a:solidFill>
                <a:effectLst/>
                <a:latin typeface="Arial" charset="0"/>
                <a:ea typeface="+mn-ea"/>
                <a:cs typeface="+mn-cs"/>
              </a:rPr>
              <a:t> otsingu aeg</a:t>
            </a:r>
            <a:r>
              <a:rPr lang="et-EE" sz="1200" kern="1200" dirty="0" smtClean="0">
                <a:solidFill>
                  <a:schemeClr val="tx1"/>
                </a:solidFill>
                <a:effectLst/>
                <a:latin typeface="Arial" charset="0"/>
                <a:ea typeface="+mn-ea"/>
                <a:cs typeface="+mn-cs"/>
              </a:rPr>
              <a:t>), ketaste pöörlemine võimaldab peal hankida andmed (</a:t>
            </a:r>
            <a:r>
              <a:rPr lang="et-EE" sz="1200" b="1" kern="1200" dirty="0" smtClean="0">
                <a:solidFill>
                  <a:schemeClr val="tx1"/>
                </a:solidFill>
                <a:effectLst/>
                <a:latin typeface="Arial" charset="0"/>
                <a:ea typeface="+mn-ea"/>
                <a:cs typeface="+mn-cs"/>
              </a:rPr>
              <a:t>pöörlemise latentsusaeg</a:t>
            </a:r>
            <a:r>
              <a:rPr lang="et-EE" sz="1200" kern="1200" dirty="0" smtClean="0">
                <a:solidFill>
                  <a:schemeClr val="tx1"/>
                </a:solidFill>
                <a:effectLst/>
                <a:latin typeface="Arial" charset="0"/>
                <a:ea typeface="+mn-ea"/>
                <a:cs typeface="+mn-cs"/>
              </a:rPr>
              <a:t>) ja otseselt andmete edastamisele kuluv aeg. Otsingule kulub mõned millisekundid aega. Kaasaegsetel ketastel on suured pöörlemiskiirused, tavaliselt 5200 või 7200 p/min (pööret minutis) ja keskmine pöörlemise latentsusaeg mõned millisekundid. Ühes sektoris olevate andmete edastamiseks kulub ligikaudu mõned kümned millisekundid. Kaasaegsetes kõvaketastes on jõudlust parandatud ketastele elektroonilise mälu lisamisega, mis sisaldab kiirpöördumisega puhvrit kettale salvestatud informatsiooni jaoks. </a:t>
            </a:r>
          </a:p>
          <a:p>
            <a:r>
              <a:rPr lang="et-EE" sz="1200" kern="1200" dirty="0" smtClean="0">
                <a:solidFill>
                  <a:schemeClr val="tx1"/>
                </a:solidFill>
                <a:effectLst/>
                <a:latin typeface="Arial" charset="0"/>
                <a:ea typeface="+mn-ea"/>
                <a:cs typeface="+mn-cs"/>
              </a:rPr>
              <a:t>Müügil olevaid kõvakettaid võib jagada kahte kategooriasse: IDE (</a:t>
            </a:r>
            <a:r>
              <a:rPr lang="et-EE" sz="1200" i="1" kern="1200" dirty="0" smtClean="0">
                <a:solidFill>
                  <a:schemeClr val="tx1"/>
                </a:solidFill>
                <a:effectLst/>
                <a:latin typeface="Arial" charset="0"/>
                <a:ea typeface="+mn-ea"/>
                <a:cs typeface="+mn-cs"/>
              </a:rPr>
              <a:t>Integrated Drive Electronics</a:t>
            </a:r>
            <a:r>
              <a:rPr lang="et-EE" sz="1200" kern="1200" dirty="0" smtClean="0">
                <a:solidFill>
                  <a:schemeClr val="tx1"/>
                </a:solidFill>
                <a:effectLst/>
                <a:latin typeface="Arial" charset="0"/>
                <a:ea typeface="+mn-ea"/>
                <a:cs typeface="+mn-cs"/>
              </a:rPr>
              <a:t>) ehk integreeritud ajamielektroonika ja SCSI (Small Computer System Interface) väikearvutisüsteemi liides. Esimest tüüpi kõvakettad on laiemalt levinud Inteli arvutites. Teist kasutatakse laiemalt UNIX -tööjaamades nagu Macintoshi arvutid ja keerulisemad Intel PC-d. Sisuliselt erinevad SCSI kettad IDE ketastest liidese poolest, samas kui nende ülesehitus silindrite, radade ja sektorite kaupa on praktiliselt sama. SCSI ketaste jõudlus on üldiselt parem (tavalised pöörlemiskiirused on 10 000/15 000 p/min). Lisaks sellele on SCSI siinidega varustatud süsteemid osutunud hõlpsamini skaleeritavateks kui IDE siinidega arvutid.</a:t>
            </a:r>
          </a:p>
          <a:p>
            <a:r>
              <a:rPr lang="et-EE" sz="1200" b="1" kern="1200" dirty="0" smtClean="0">
                <a:solidFill>
                  <a:schemeClr val="tx1"/>
                </a:solidFill>
                <a:effectLst/>
                <a:latin typeface="Arial" charset="0"/>
                <a:ea typeface="+mn-ea"/>
                <a:cs typeface="+mn-cs"/>
              </a:rPr>
              <a:t>Virtuaalmälu</a:t>
            </a:r>
          </a:p>
          <a:p>
            <a:r>
              <a:rPr lang="et-EE" sz="1200" kern="1200" dirty="0" smtClean="0">
                <a:solidFill>
                  <a:schemeClr val="tx1"/>
                </a:solidFill>
                <a:effectLst/>
                <a:latin typeface="Arial" charset="0"/>
                <a:ea typeface="+mn-ea"/>
                <a:cs typeface="+mn-cs"/>
              </a:rPr>
              <a:t>Arvutisüsteemi sujuvaks tööks on vaja, et hetkel täidetav programm ja osa töödeldavatest andmetest oleks salvestatud põhimällu.</a:t>
            </a:r>
          </a:p>
          <a:p>
            <a:r>
              <a:rPr lang="et-EE" sz="1200" kern="1200" dirty="0" smtClean="0">
                <a:solidFill>
                  <a:schemeClr val="tx1"/>
                </a:solidFill>
                <a:effectLst/>
                <a:latin typeface="Arial" charset="0"/>
                <a:ea typeface="+mn-ea"/>
                <a:cs typeface="+mn-cs"/>
              </a:rPr>
              <a:t>Vaja on sobivaid mehhanisme (kas tark- või riistvaralisi), mis lahendaksid olukorra, kus programmid vajavad suuremat mälumahtu kui arvutis on olemas. Selliseid tehnikaid, mida tuntakse nime all </a:t>
            </a:r>
            <a:r>
              <a:rPr lang="et-EE" sz="1200" b="1" kern="1200" dirty="0" smtClean="0">
                <a:solidFill>
                  <a:schemeClr val="tx1"/>
                </a:solidFill>
                <a:effectLst/>
                <a:latin typeface="Arial" charset="0"/>
                <a:ea typeface="+mn-ea"/>
                <a:cs typeface="+mn-cs"/>
              </a:rPr>
              <a:t>virtuaalmälu</a:t>
            </a:r>
            <a:r>
              <a:rPr lang="et-EE" sz="1200" kern="1200" dirty="0" smtClean="0">
                <a:solidFill>
                  <a:schemeClr val="tx1"/>
                </a:solidFill>
                <a:effectLst/>
                <a:latin typeface="Arial" charset="0"/>
                <a:ea typeface="+mn-ea"/>
                <a:cs typeface="+mn-cs"/>
              </a:rPr>
              <a:t>, põhimõtteliselt jagavad nii programmid kui põhimälu saalitakse </a:t>
            </a:r>
            <a:r>
              <a:rPr lang="et-EE" sz="1200" b="1" kern="1200" dirty="0" smtClean="0">
                <a:solidFill>
                  <a:schemeClr val="tx1"/>
                </a:solidFill>
                <a:effectLst/>
                <a:latin typeface="Arial" charset="0"/>
                <a:ea typeface="+mn-ea"/>
                <a:cs typeface="+mn-cs"/>
              </a:rPr>
              <a:t>lehekülgedeks</a:t>
            </a:r>
            <a:r>
              <a:rPr lang="et-EE" sz="1200" kern="1200" dirty="0" smtClean="0">
                <a:solidFill>
                  <a:schemeClr val="tx1"/>
                </a:solidFill>
                <a:effectLst/>
                <a:latin typeface="Arial" charset="0"/>
                <a:ea typeface="+mn-ea"/>
                <a:cs typeface="+mn-cs"/>
              </a:rPr>
              <a:t>. Ainult mõned programmi leheküljed on laetud põhimällu, samas kui ülejäänud leheküljed salvestatakse sekundaarmällu.</a:t>
            </a:r>
          </a:p>
          <a:p>
            <a:r>
              <a:rPr lang="et-EE" sz="1200" kern="1200" dirty="0" smtClean="0">
                <a:solidFill>
                  <a:schemeClr val="tx1"/>
                </a:solidFill>
                <a:effectLst/>
                <a:latin typeface="Arial" charset="0"/>
                <a:ea typeface="+mn-ea"/>
                <a:cs typeface="+mn-cs"/>
              </a:rPr>
              <a:t>Kui protsessoril on vaja seda lehekülge, mis ei ole salvestatud põhimällu, siis hoolitseb operatsioonisüsteem selle laadimise eest sekundaarmälust, kusjuures võib see asendada mittevajaliku põhimälus oleva lehekülje uuega.</a:t>
            </a:r>
          </a:p>
          <a:p>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26</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http://en.wikipedia.org/wiki/Cpu</a:t>
            </a:r>
          </a:p>
          <a:p>
            <a:r>
              <a:rPr lang="et-EE" dirty="0" smtClean="0"/>
              <a:t>http://www.intel.com/products/processor/corei5/index.htm#specifications</a:t>
            </a:r>
          </a:p>
          <a:p>
            <a:r>
              <a:rPr lang="en-US" dirty="0" smtClean="0"/>
              <a:t>The introduction of the </a:t>
            </a:r>
            <a:r>
              <a:rPr lang="en-US" dirty="0" smtClean="0">
                <a:hlinkClick r:id="rId3" action="ppaction://hlinkfile"/>
              </a:rPr>
              <a:t>microprocessor</a:t>
            </a:r>
            <a:r>
              <a:rPr lang="en-US" dirty="0" smtClean="0"/>
              <a:t> in the 1970s significantly affected the design and implementation of CPUs. Since the introduction of the first commercially available microprocessor (the </a:t>
            </a:r>
            <a:r>
              <a:rPr lang="en-US" dirty="0" smtClean="0">
                <a:hlinkClick r:id="rId4" action="ppaction://hlinkfile"/>
              </a:rPr>
              <a:t>Intel 4004</a:t>
            </a:r>
            <a:r>
              <a:rPr lang="en-US" dirty="0" smtClean="0"/>
              <a:t>) in 1970 and the first widely used microprocessor (the </a:t>
            </a:r>
            <a:r>
              <a:rPr lang="en-US" dirty="0" smtClean="0">
                <a:hlinkClick r:id="rId5" action="ppaction://hlinkfile"/>
              </a:rPr>
              <a:t>Intel 8080</a:t>
            </a:r>
            <a:r>
              <a:rPr lang="en-US" dirty="0" smtClean="0"/>
              <a:t>) in 1974, this class of CPUs has almost completely overtaken all other central processing unit implementation methods. Mainframe and minicomputer manufacturers of the time launched proprietary IC development programs to upgrade their older </a:t>
            </a:r>
            <a:r>
              <a:rPr lang="en-US" dirty="0" smtClean="0">
                <a:hlinkClick r:id="rId6" action="ppaction://hlinkfile" tooltip="Computer architecture"/>
              </a:rPr>
              <a:t>computer architectures</a:t>
            </a:r>
            <a:r>
              <a:rPr lang="en-US" dirty="0" smtClean="0"/>
              <a:t>, and eventually produced </a:t>
            </a:r>
            <a:r>
              <a:rPr lang="en-US" dirty="0" smtClean="0">
                <a:hlinkClick r:id="rId7" action="ppaction://hlinkfile"/>
              </a:rPr>
              <a:t>instruction set</a:t>
            </a:r>
            <a:r>
              <a:rPr lang="en-US" dirty="0" smtClean="0"/>
              <a:t> compatible microprocessors that were backward-compatible with their older hardware and software. Combined with the advent and eventual vast success of the now ubiquitous </a:t>
            </a:r>
            <a:r>
              <a:rPr lang="en-US" dirty="0" smtClean="0">
                <a:hlinkClick r:id="rId8" action="ppaction://hlinkfile"/>
              </a:rPr>
              <a:t>personal computer</a:t>
            </a:r>
            <a:r>
              <a:rPr lang="en-US" dirty="0" smtClean="0"/>
              <a:t>, the term </a:t>
            </a:r>
            <a:r>
              <a:rPr lang="en-US" i="1" dirty="0" smtClean="0"/>
              <a:t>CPU</a:t>
            </a:r>
            <a:r>
              <a:rPr lang="en-US" dirty="0" smtClean="0"/>
              <a:t> is now applied almost exclusively to microprocessors. Several CPUs can be combined in a single processing chip.</a:t>
            </a:r>
            <a:endParaRPr lang="et-EE" sz="1200" b="1" kern="1200" dirty="0" smtClean="0">
              <a:solidFill>
                <a:schemeClr val="tx1"/>
              </a:solidFill>
              <a:effectLst/>
              <a:latin typeface="Arial" charset="0"/>
              <a:ea typeface="+mn-ea"/>
              <a:cs typeface="+mn-cs"/>
            </a:endParaRPr>
          </a:p>
          <a:p>
            <a:r>
              <a:rPr lang="et-EE" sz="1200" b="1" kern="1200" dirty="0" smtClean="0">
                <a:solidFill>
                  <a:schemeClr val="tx1"/>
                </a:solidFill>
                <a:effectLst/>
                <a:latin typeface="Arial" charset="0"/>
                <a:ea typeface="+mn-ea"/>
                <a:cs typeface="+mn-cs"/>
              </a:rPr>
              <a:t>http://en.wikipedia.org/wiki/Processor_architecture</a:t>
            </a:r>
          </a:p>
          <a:p>
            <a:r>
              <a:rPr lang="et-EE" sz="1200" b="1" kern="1200" dirty="0" smtClean="0">
                <a:solidFill>
                  <a:schemeClr val="tx1"/>
                </a:solidFill>
                <a:effectLst/>
                <a:latin typeface="Arial" charset="0"/>
                <a:ea typeface="+mn-ea"/>
                <a:cs typeface="+mn-cs"/>
              </a:rPr>
              <a:t>Protsessor (CPU- central processing unit) on siseseade, mis oskab täita etteantud hulga käske, manipuleerida andmetega</a:t>
            </a:r>
            <a:r>
              <a:rPr lang="et-EE" sz="1200" kern="1200" dirty="0" smtClean="0">
                <a:solidFill>
                  <a:schemeClr val="tx1"/>
                </a:solidFill>
                <a:effectLst/>
                <a:latin typeface="Arial" charset="0"/>
                <a:ea typeface="+mn-ea"/>
                <a:cs typeface="+mn-cs"/>
              </a:rPr>
              <a:t>.Tihti peetakse arvutisüsteemi kõige tähtsamaks osaks, mõjutab enamasti arvutisüsteemi üldist jõudlust kõige enam.</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b="1" kern="1200" dirty="0" smtClean="0">
                <a:solidFill>
                  <a:schemeClr val="tx1"/>
                </a:solidFill>
                <a:effectLst/>
                <a:latin typeface="Arial" charset="0"/>
                <a:ea typeface="+mn-ea"/>
                <a:cs typeface="+mn-cs"/>
              </a:rPr>
              <a:t>Tänapäeva arvutites on kasutusel mikroprotsessorid.</a:t>
            </a:r>
            <a:r>
              <a:rPr lang="et-EE" sz="1200" kern="1200" dirty="0" smtClean="0">
                <a:solidFill>
                  <a:schemeClr val="tx1"/>
                </a:solidFill>
                <a:effectLst/>
                <a:latin typeface="Arial" charset="0"/>
                <a:ea typeface="+mn-ea"/>
                <a:cs typeface="+mn-cs"/>
              </a:rPr>
              <a:t> Mikroprotsessorid on integraalskeemid, mis koosnevad enamikus väljatransistoridest. Kõige lihtsama käsitluse järgi koosneb üks protsessor juhtseadmest, registritest ja aritmeetikaseadmest.</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Juhtseade dekodeerib käsu ja annab protsessori teistele osadele vastavad korraldused käsu täitmiseks ning vastutab hiljem tulemi tagasikirjutamise eest.</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b="1" kern="1200" dirty="0" smtClean="0">
                <a:solidFill>
                  <a:schemeClr val="tx1"/>
                </a:solidFill>
                <a:effectLst/>
                <a:latin typeface="Arial" charset="0"/>
                <a:ea typeface="+mn-ea"/>
                <a:cs typeface="+mn-cs"/>
              </a:rPr>
              <a:t>Aritmeetikaseade (ALU)</a:t>
            </a:r>
            <a:r>
              <a:rPr lang="et-EE" sz="1200" kern="1200" dirty="0" smtClean="0">
                <a:solidFill>
                  <a:schemeClr val="tx1"/>
                </a:solidFill>
                <a:effectLst/>
                <a:latin typeface="Arial" charset="0"/>
                <a:ea typeface="+mn-ea"/>
                <a:cs typeface="+mn-cs"/>
              </a:rPr>
              <a:t> suudab teostada arvutustehteid etteantud andmetega. Kõige lihtsamalt suudab aritmeetikaseade liita, teostada logikatehteid ja nihutada, kõik ülejäänu on tegelikult teostatav nende tegevuste kombinatsioonidena.</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b="1" kern="1200" dirty="0" smtClean="0">
                <a:solidFill>
                  <a:schemeClr val="tx1"/>
                </a:solidFill>
                <a:effectLst/>
                <a:latin typeface="Arial" charset="0"/>
                <a:ea typeface="+mn-ea"/>
                <a:cs typeface="+mn-cs"/>
              </a:rPr>
              <a:t>Registrites</a:t>
            </a:r>
            <a:r>
              <a:rPr lang="et-EE" sz="1200" kern="1200" dirty="0" smtClean="0">
                <a:solidFill>
                  <a:schemeClr val="tx1"/>
                </a:solidFill>
                <a:effectLst/>
                <a:latin typeface="Arial" charset="0"/>
                <a:ea typeface="+mn-ea"/>
                <a:cs typeface="+mn-cs"/>
              </a:rPr>
              <a:t> hoitakse andmeid (registrid on tegelikult seega protsessori sees olevad mälukohad), milliseid on mälust loetud, mida soovitakse aritmeetikaseadme abil töödelda ning mällu jälle tagasi kirjutada.</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Teatud registrid on erilise ülesandega: </a:t>
            </a:r>
            <a:r>
              <a:rPr lang="et-EE" sz="1200" b="1" kern="1200" dirty="0" smtClean="0">
                <a:solidFill>
                  <a:schemeClr val="tx1"/>
                </a:solidFill>
                <a:effectLst/>
                <a:latin typeface="Arial" charset="0"/>
                <a:ea typeface="+mn-ea"/>
                <a:cs typeface="+mn-cs"/>
              </a:rPr>
              <a:t>käsuloendur</a:t>
            </a:r>
            <a:r>
              <a:rPr lang="et-EE" sz="1200" kern="1200" dirty="0" smtClean="0">
                <a:solidFill>
                  <a:schemeClr val="tx1"/>
                </a:solidFill>
                <a:effectLst/>
                <a:latin typeface="Arial" charset="0"/>
                <a:ea typeface="+mn-ea"/>
                <a:cs typeface="+mn-cs"/>
              </a:rPr>
              <a:t> (peab meeles järgmise käsu asukohta), </a:t>
            </a:r>
            <a:r>
              <a:rPr lang="et-EE" sz="1200" b="1" kern="1200" dirty="0" smtClean="0">
                <a:solidFill>
                  <a:schemeClr val="tx1"/>
                </a:solidFill>
                <a:effectLst/>
                <a:latin typeface="Arial" charset="0"/>
                <a:ea typeface="+mn-ea"/>
                <a:cs typeface="+mn-cs"/>
              </a:rPr>
              <a:t>olekuregister</a:t>
            </a:r>
            <a:r>
              <a:rPr lang="et-EE" sz="1200" kern="1200" dirty="0" smtClean="0">
                <a:solidFill>
                  <a:schemeClr val="tx1"/>
                </a:solidFill>
                <a:effectLst/>
                <a:latin typeface="Arial" charset="0"/>
                <a:ea typeface="+mn-ea"/>
                <a:cs typeface="+mn-cs"/>
              </a:rPr>
              <a:t>(lipud) peab meeles viimase tehte tulemi iseärasusi (registri ületäitumine, negatiivne tulemus, tulemuseks null jne), pinuviit (stack pointer). Osa registreid on ajutised registrid, neid kasutab ALU aritmeetika ja loogikatehete teostamisel vajalike vahetulemuste hoidmiseks.</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b="1" kern="1200" dirty="0" smtClean="0">
                <a:solidFill>
                  <a:schemeClr val="tx1"/>
                </a:solidFill>
                <a:effectLst/>
                <a:latin typeface="Arial" charset="0"/>
                <a:ea typeface="+mn-ea"/>
                <a:cs typeface="+mn-cs"/>
              </a:rPr>
              <a:t>Kogu protsessori tegevuse ja erinevate protsessori osade omavaheliseks sünkroniseerimiseks kasutatakse sükroniseerivat signaal, mille sagedus on tuntud kui protsessori taktsagedus</a:t>
            </a:r>
            <a:r>
              <a:rPr lang="et-EE" sz="1200" kern="1200" dirty="0" smtClean="0">
                <a:solidFill>
                  <a:schemeClr val="tx1"/>
                </a:solidFill>
                <a:effectLst/>
                <a:latin typeface="Arial" charset="0"/>
                <a:ea typeface="+mn-ea"/>
                <a:cs typeface="+mn-cs"/>
              </a:rPr>
              <a:t>. Seega ei näita protsessori taktsagedus otseselt protsessori jõudlust, sest erinevatel protsessoritel võib käsukude täitmiseks kuluda erinev arv takte. Väga lihtsustatud näide: kui üks protessor on kaks korda suurema taktsagedusega kui teine, kuid esimene protessor suudab liitmistehte teostada kahe takti jooksul ning teine ühe takti jooksul, siis tegelikult töötavad protessorid praktiliselt ühe jõudlusega.</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b="1" kern="1200" dirty="0" smtClean="0">
                <a:solidFill>
                  <a:schemeClr val="tx1"/>
                </a:solidFill>
                <a:effectLst/>
                <a:latin typeface="Arial" charset="0"/>
                <a:ea typeface="+mn-ea"/>
                <a:cs typeface="+mn-cs"/>
              </a:rPr>
              <a:t>Mitme bitine protsessor?</a:t>
            </a: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Mitme bitise ehitusega on protsessor. Esimene Intel protsessor 4004 oli näiteks neljabitise ehitusega. Enamik tänatäeval kasutusel olevatest arvutiprotsessoritest on kas 32 või 64 bitise ehitusega. Lihtsalt öeldes näitab see bitide arv seda, kui suurte arvudega oskab see protsessor opereerida. Näiteks kaheksabitine protsessor oskab opereerida kahesabitiste arvudega (0..255 või -128..127 jne). Tõsi, tänapäeval on näiteks mitmete 32 bitiste protsessorite sees ka juba 128 või ka 256 bitiseid registreid ja vahe- või lõpptulemid võivad olla seega suuremad kui 32 bitti. Sama kehtib loomulikult ka 64 bititste protsessorite kohta.</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b="1" kern="1200" dirty="0" smtClean="0">
                <a:solidFill>
                  <a:schemeClr val="tx1"/>
                </a:solidFill>
                <a:effectLst/>
                <a:latin typeface="Arial" charset="0"/>
                <a:ea typeface="+mn-ea"/>
                <a:cs typeface="+mn-cs"/>
              </a:rPr>
              <a:t>Taktsagedus</a:t>
            </a: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Näitab protessori sees kasutatava sünkroseeriva signaali sagedust (näiteks 1GHz protessori korral sünkroniseeritakse protsessori sees toimuvat tegevust miljard korda sekundis, 10 MHz</a:t>
            </a:r>
            <a:r>
              <a:rPr lang="et-EE" sz="1200" u="none" strike="noStrike" kern="1200" dirty="0" smtClean="0">
                <a:solidFill>
                  <a:schemeClr val="tx1"/>
                </a:solidFill>
                <a:effectLst/>
                <a:latin typeface="Arial" charset="0"/>
                <a:ea typeface="+mn-ea"/>
                <a:cs typeface="+mn-cs"/>
                <a:hlinkClick r:id="rId9" tooltip="create this page"/>
              </a:rPr>
              <a:t>?</a:t>
            </a:r>
            <a:r>
              <a:rPr lang="et-EE" sz="1200" kern="1200" dirty="0" smtClean="0">
                <a:solidFill>
                  <a:schemeClr val="tx1"/>
                </a:solidFill>
                <a:effectLst/>
                <a:latin typeface="Arial" charset="0"/>
                <a:ea typeface="+mn-ea"/>
                <a:cs typeface="+mn-cs"/>
              </a:rPr>
              <a:t>protsessori korral 10 miljonit korda sekundis). Ei näita otseselt protsessori jõudlust, kuid ühesuguse ehitustega protsessorite puhul on selle parameetri abil võimalik väga lihtsalt protsessorite võimaliku jõudlust hinnata.</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Protsessori taktsagedus saadakse süsteemisiini töösageduse ja protsessori kordaja korrutamise teel.</a:t>
            </a:r>
            <a:br>
              <a:rPr lang="et-EE" sz="1200" kern="1200" dirty="0" smtClean="0">
                <a:solidFill>
                  <a:schemeClr val="tx1"/>
                </a:solidFill>
                <a:effectLst/>
                <a:latin typeface="Arial" charset="0"/>
                <a:ea typeface="+mn-ea"/>
                <a:cs typeface="+mn-cs"/>
              </a:rPr>
            </a:br>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28</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t-EE" sz="1200" i="1" kern="1200" dirty="0" smtClean="0">
                <a:solidFill>
                  <a:schemeClr val="tx1"/>
                </a:solidFill>
                <a:effectLst/>
                <a:latin typeface="Arial" charset="0"/>
                <a:ea typeface="+mn-ea"/>
                <a:cs typeface="+mn-cs"/>
              </a:rPr>
              <a:t>Töötlemisplokk</a:t>
            </a:r>
            <a:r>
              <a:rPr lang="et-EE" sz="1200" kern="1200" dirty="0" smtClean="0">
                <a:solidFill>
                  <a:schemeClr val="tx1"/>
                </a:solidFill>
                <a:effectLst/>
                <a:latin typeface="Arial" charset="0"/>
                <a:ea typeface="+mn-ea"/>
                <a:cs typeface="+mn-cs"/>
              </a:rPr>
              <a:t>, mis teostab operatsioone andmetega (tavaliselt loogilised ja elementaaroperatsioonid). Teostatavate operatsioonide kohta käiv informatsioon ja töötlemisele kuuluvad andmed saadakse juhtplokist</a:t>
            </a:r>
          </a:p>
          <a:p>
            <a:pPr lvl="0"/>
            <a:r>
              <a:rPr lang="et-EE" sz="1200" kern="1200" dirty="0" smtClean="0">
                <a:solidFill>
                  <a:schemeClr val="tx1"/>
                </a:solidFill>
                <a:effectLst/>
                <a:latin typeface="Arial" charset="0"/>
                <a:ea typeface="+mn-ea"/>
                <a:cs typeface="+mn-cs"/>
              </a:rPr>
              <a:t> </a:t>
            </a:r>
            <a:r>
              <a:rPr lang="et-EE" sz="1200" i="1" kern="1200" dirty="0" smtClean="0">
                <a:solidFill>
                  <a:schemeClr val="tx1"/>
                </a:solidFill>
                <a:effectLst/>
                <a:latin typeface="Arial" charset="0"/>
                <a:ea typeface="+mn-ea"/>
                <a:cs typeface="+mn-cs"/>
              </a:rPr>
              <a:t>Registrifail</a:t>
            </a:r>
            <a:r>
              <a:rPr lang="et-EE" sz="1200" kern="1200" dirty="0" smtClean="0">
                <a:solidFill>
                  <a:schemeClr val="tx1"/>
                </a:solidFill>
                <a:effectLst/>
                <a:latin typeface="Arial" charset="0"/>
                <a:ea typeface="+mn-ea"/>
                <a:cs typeface="+mn-cs"/>
              </a:rPr>
              <a:t>, mis kujutab endast teatud liiki sisemälu protsessori sees</a:t>
            </a:r>
          </a:p>
          <a:p>
            <a:pPr lvl="0"/>
            <a:r>
              <a:rPr lang="et-EE" sz="1200" kern="1200" dirty="0" smtClean="0">
                <a:solidFill>
                  <a:schemeClr val="tx1"/>
                </a:solidFill>
                <a:effectLst/>
                <a:latin typeface="Arial" charset="0"/>
                <a:ea typeface="+mn-ea"/>
                <a:cs typeface="+mn-cs"/>
              </a:rPr>
              <a:t> </a:t>
            </a:r>
            <a:r>
              <a:rPr lang="et-EE" sz="1200" i="1" kern="1200" dirty="0" smtClean="0">
                <a:solidFill>
                  <a:schemeClr val="tx1"/>
                </a:solidFill>
                <a:effectLst/>
                <a:latin typeface="Arial" charset="0"/>
                <a:ea typeface="+mn-ea"/>
                <a:cs typeface="+mn-cs"/>
              </a:rPr>
              <a:t>Juhtplokk</a:t>
            </a:r>
            <a:r>
              <a:rPr lang="et-EE" sz="1200" kern="1200" dirty="0" smtClean="0">
                <a:solidFill>
                  <a:schemeClr val="tx1"/>
                </a:solidFill>
                <a:effectLst/>
                <a:latin typeface="Arial" charset="0"/>
                <a:ea typeface="+mn-ea"/>
                <a:cs typeface="+mn-cs"/>
              </a:rPr>
              <a:t>, mis otsustab selle üle, milliseid operatsioone peab töötlemisplokk teostama ja milliseid väärtusi peab registrifail salvestama.</a:t>
            </a:r>
          </a:p>
          <a:p>
            <a:r>
              <a:rPr lang="et-EE" sz="1200" b="1" kern="1200" dirty="0" smtClean="0">
                <a:solidFill>
                  <a:schemeClr val="tx1"/>
                </a:solidFill>
                <a:effectLst/>
                <a:latin typeface="Arial" charset="0"/>
                <a:ea typeface="+mn-ea"/>
                <a:cs typeface="+mn-cs"/>
              </a:rPr>
              <a:t>Registrid</a:t>
            </a:r>
          </a:p>
          <a:p>
            <a:r>
              <a:rPr lang="et-EE" sz="1200" kern="1200" dirty="0" smtClean="0">
                <a:solidFill>
                  <a:schemeClr val="tx1"/>
                </a:solidFill>
                <a:effectLst/>
                <a:latin typeface="Arial" charset="0"/>
                <a:ea typeface="+mn-ea"/>
                <a:cs typeface="+mn-cs"/>
              </a:rPr>
              <a:t>Iga protsessor sisaldab teatud komplekti registreid. Registri mahtu, st bittide arvu (tüüpiliselt 8, 16, 32 või 64 bitti) nimetatakse </a:t>
            </a:r>
            <a:r>
              <a:rPr lang="et-EE" sz="1200" i="1" kern="1200" dirty="0" smtClean="0">
                <a:solidFill>
                  <a:schemeClr val="tx1"/>
                </a:solidFill>
                <a:effectLst/>
                <a:latin typeface="Arial" charset="0"/>
                <a:ea typeface="+mn-ea"/>
                <a:cs typeface="+mn-cs"/>
              </a:rPr>
              <a:t>protsessori parallelismiks</a:t>
            </a:r>
            <a:r>
              <a:rPr lang="et-EE" sz="1200" kern="1200" dirty="0" smtClean="0">
                <a:solidFill>
                  <a:schemeClr val="tx1"/>
                </a:solidFill>
                <a:effectLst/>
                <a:latin typeface="Arial" charset="0"/>
                <a:ea typeface="+mn-ea"/>
                <a:cs typeface="+mn-cs"/>
              </a:rPr>
              <a:t>.</a:t>
            </a:r>
          </a:p>
          <a:p>
            <a:r>
              <a:rPr lang="et-EE" sz="1200" kern="1200" dirty="0" smtClean="0">
                <a:solidFill>
                  <a:schemeClr val="tx1"/>
                </a:solidFill>
                <a:effectLst/>
                <a:latin typeface="Arial" charset="0"/>
                <a:ea typeface="+mn-ea"/>
                <a:cs typeface="+mn-cs"/>
              </a:rPr>
              <a:t>Registreid klassifitseeritakse tavaliselt järgmiselt:</a:t>
            </a:r>
          </a:p>
          <a:p>
            <a:pPr lvl="0"/>
            <a:r>
              <a:rPr lang="et-EE" sz="1200" b="1" kern="1200" dirty="0" smtClean="0">
                <a:solidFill>
                  <a:schemeClr val="tx1"/>
                </a:solidFill>
                <a:effectLst/>
                <a:latin typeface="Arial" charset="0"/>
                <a:ea typeface="+mn-ea"/>
                <a:cs typeface="+mn-cs"/>
              </a:rPr>
              <a:t>Üldotstarbelised registrid</a:t>
            </a:r>
            <a:r>
              <a:rPr lang="et-EE" sz="1200" kern="1200" dirty="0" smtClean="0">
                <a:solidFill>
                  <a:schemeClr val="tx1"/>
                </a:solidFill>
                <a:effectLst/>
                <a:latin typeface="Arial" charset="0"/>
                <a:ea typeface="+mn-ea"/>
                <a:cs typeface="+mn-cs"/>
              </a:rPr>
              <a:t>. Neile saab ligi assembler programmiga ja need on mõeldud juhendite poolt kasutatavate andmete ja/või operandide hoidmiseks. Vahel jagatakse üldotstarbelised registrid omakorda püsikomaregistriteks ja ujukomaregistriteks.</a:t>
            </a:r>
          </a:p>
          <a:p>
            <a:pPr lvl="0"/>
            <a:r>
              <a:rPr lang="et-EE" sz="1200" b="1" kern="1200" dirty="0" smtClean="0">
                <a:solidFill>
                  <a:schemeClr val="tx1"/>
                </a:solidFill>
                <a:effectLst/>
                <a:latin typeface="Arial" charset="0"/>
                <a:ea typeface="+mn-ea"/>
                <a:cs typeface="+mn-cs"/>
              </a:rPr>
              <a:t>Spetsialiseeritud registrid</a:t>
            </a:r>
            <a:r>
              <a:rPr lang="et-EE" sz="1200" kern="1200" dirty="0" smtClean="0">
                <a:solidFill>
                  <a:schemeClr val="tx1"/>
                </a:solidFill>
                <a:effectLst/>
                <a:latin typeface="Arial" charset="0"/>
                <a:ea typeface="+mn-ea"/>
                <a:cs typeface="+mn-cs"/>
              </a:rPr>
              <a:t>, millel on täita mõned spetsiaalsed funktsioonid protsessori töös.</a:t>
            </a:r>
          </a:p>
          <a:p>
            <a:r>
              <a:rPr lang="et-EE" sz="1200" kern="1200" dirty="0" smtClean="0">
                <a:solidFill>
                  <a:schemeClr val="tx1"/>
                </a:solidFill>
                <a:effectLst/>
                <a:latin typeface="Arial" charset="0"/>
                <a:ea typeface="+mn-ea"/>
                <a:cs typeface="+mn-cs"/>
              </a:rPr>
              <a:t>Registrifail on tavaliselt ühendatud aadressisiini ja andmesiiniga.</a:t>
            </a:r>
          </a:p>
          <a:p>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29</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http://en.wikipedia.org/wiki/Cpu</a:t>
            </a:r>
          </a:p>
          <a:p>
            <a:r>
              <a:rPr lang="et-EE" dirty="0" smtClean="0"/>
              <a:t>http://www.intel.com/products/processor/corei5/index.htm#specifications</a:t>
            </a:r>
          </a:p>
          <a:p>
            <a:r>
              <a:rPr lang="et-EE" dirty="0" smtClean="0"/>
              <a:t>http://download.intel.com/technology/virtualization/320426.pdf</a:t>
            </a:r>
          </a:p>
          <a:p>
            <a:r>
              <a:rPr lang="et-EE" dirty="0" smtClean="0"/>
              <a:t>http://download.intel.com/design/processor/datashts/324641.pdf</a:t>
            </a:r>
          </a:p>
          <a:p>
            <a:r>
              <a:rPr lang="et-EE" dirty="0" smtClean="0"/>
              <a:t>http://www.intel.com/technology/platform-technology/hyper-threading/</a:t>
            </a:r>
          </a:p>
          <a:p>
            <a:r>
              <a:rPr lang="et-EE" sz="1200" b="1" kern="1200" dirty="0" smtClean="0">
                <a:solidFill>
                  <a:schemeClr val="tx1"/>
                </a:solidFill>
                <a:effectLst/>
                <a:latin typeface="Arial" charset="0"/>
                <a:ea typeface="+mn-ea"/>
                <a:cs typeface="+mn-cs"/>
              </a:rPr>
              <a:t>Mitme bitine protsessor?</a:t>
            </a: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Mitme bitise ehitusega on protsessor. Esimene Intel protsessor 4004 oli näiteks neljabitise ehitusega. Enamik tänatäeval kasutusel olevatest arvutiprotsessoritest on kas 32 või 64 bitise ehitusega. Lihtsalt öeldes näitab see bitide arv seda, kui suurte arvudega oskab see protsessor opereerida. Näiteks kaheksabitine protsessor oskab opereerida kahesabitiste arvudega (0..255 või -128..127 jne). Tõsi, tänapäeval on näiteks mitmete 32 bitiste protsessorite sees ka juba 128 või ka 256 bitiseid registreid ja vahe- või lõpptulemid võivad olla seega suuremad kui 32 bitti. Sama kehtib loomulikult ka 64 bititste protsessorite kohta.</a:t>
            </a:r>
            <a:br>
              <a:rPr lang="et-EE" sz="1200" kern="1200" dirty="0" smtClean="0">
                <a:solidFill>
                  <a:schemeClr val="tx1"/>
                </a:solidFill>
                <a:effectLst/>
                <a:latin typeface="Arial" charset="0"/>
                <a:ea typeface="+mn-ea"/>
                <a:cs typeface="+mn-cs"/>
              </a:rPr>
            </a:br>
            <a:r>
              <a:rPr lang="et-EE" sz="1200" b="1" kern="1200" dirty="0" smtClean="0">
                <a:solidFill>
                  <a:schemeClr val="tx1"/>
                </a:solidFill>
                <a:effectLst/>
                <a:latin typeface="Arial" charset="0"/>
                <a:ea typeface="+mn-ea"/>
                <a:cs typeface="+mn-cs"/>
              </a:rPr>
              <a:t>Taktsagedus</a:t>
            </a: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Näitab protessori sees kasutatava sünkroseeriva signaali sagedust (näiteks 1GHz protessori korral sünkroniseeritakse protsessori sees toimuvat tegevust miljard korda sekundis, 10 MHz</a:t>
            </a:r>
            <a:r>
              <a:rPr lang="et-EE" sz="1200" u="none" strike="noStrike" kern="1200" dirty="0" smtClean="0">
                <a:solidFill>
                  <a:schemeClr val="tx1"/>
                </a:solidFill>
                <a:effectLst/>
                <a:latin typeface="Arial" charset="0"/>
                <a:ea typeface="+mn-ea"/>
                <a:cs typeface="+mn-cs"/>
                <a:hlinkClick r:id="rId3" tooltip="create this page"/>
              </a:rPr>
              <a:t>?</a:t>
            </a:r>
            <a:r>
              <a:rPr lang="et-EE" sz="1200" kern="1200" dirty="0" smtClean="0">
                <a:solidFill>
                  <a:schemeClr val="tx1"/>
                </a:solidFill>
                <a:effectLst/>
                <a:latin typeface="Arial" charset="0"/>
                <a:ea typeface="+mn-ea"/>
                <a:cs typeface="+mn-cs"/>
              </a:rPr>
              <a:t>protsessori korral 10 miljonit korda sekundis). Ei näita otseselt protsessori jõudlust, kuid ühesuguse ehitustega protsessorite puhul on selle parameetri abil võimalik väga lihtsalt protsessorite võimaliku jõudlust hinnata.</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Virtualiseerimine</a:t>
            </a:r>
          </a:p>
          <a:p>
            <a:r>
              <a:rPr lang="en-US" sz="1200" b="0" i="0" u="none" strike="noStrike" kern="1200" baseline="0" dirty="0" smtClean="0">
                <a:solidFill>
                  <a:schemeClr val="tx1"/>
                </a:solidFill>
                <a:latin typeface="Arial" charset="0"/>
                <a:ea typeface="+mn-ea"/>
                <a:cs typeface="+mn-cs"/>
              </a:rPr>
              <a:t>Intel Virtualization Technology (Intel VT) makes a single system appear as multiple</a:t>
            </a:r>
          </a:p>
          <a:p>
            <a:r>
              <a:rPr lang="en-US" sz="1200" b="0" i="0" u="none" strike="noStrike" kern="1200" baseline="0" dirty="0" smtClean="0">
                <a:solidFill>
                  <a:schemeClr val="tx1"/>
                </a:solidFill>
                <a:latin typeface="Arial" charset="0"/>
                <a:ea typeface="+mn-ea"/>
                <a:cs typeface="+mn-cs"/>
              </a:rPr>
              <a:t>independent systems to software. This allows multiple, independent operating systems</a:t>
            </a:r>
          </a:p>
          <a:p>
            <a:r>
              <a:rPr lang="en-US" sz="1200" b="0" i="0" u="none" strike="noStrike" kern="1200" baseline="0" dirty="0" smtClean="0">
                <a:solidFill>
                  <a:schemeClr val="tx1"/>
                </a:solidFill>
                <a:latin typeface="Arial" charset="0"/>
                <a:ea typeface="+mn-ea"/>
                <a:cs typeface="+mn-cs"/>
              </a:rPr>
              <a:t>to run simultaneously on a single system. Intel VT comprises technology components</a:t>
            </a:r>
          </a:p>
          <a:p>
            <a:r>
              <a:rPr lang="en-US" sz="1200" b="0" i="0" u="none" strike="noStrike" kern="1200" baseline="0" dirty="0" smtClean="0">
                <a:solidFill>
                  <a:schemeClr val="tx1"/>
                </a:solidFill>
                <a:latin typeface="Arial" charset="0"/>
                <a:ea typeface="+mn-ea"/>
                <a:cs typeface="+mn-cs"/>
              </a:rPr>
              <a:t>to support virtualization of platforms based on Intel architecture microprocessors and</a:t>
            </a:r>
          </a:p>
          <a:p>
            <a:r>
              <a:rPr lang="et-EE" sz="1200" b="0" i="0" u="none" strike="noStrike" kern="1200" baseline="0" dirty="0" smtClean="0">
                <a:solidFill>
                  <a:schemeClr val="tx1"/>
                </a:solidFill>
                <a:latin typeface="Arial" charset="0"/>
                <a:ea typeface="+mn-ea"/>
                <a:cs typeface="+mn-cs"/>
              </a:rPr>
              <a:t>chipsets.</a:t>
            </a:r>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30</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F2D44355-BDE4-45C7-9750-CED0B8D6659A}" type="slidenum">
              <a:rPr lang="en-GB" smtClean="0"/>
              <a:pPr/>
              <a:t>3</a:t>
            </a:fld>
            <a:endParaRPr lang="en-GB"/>
          </a:p>
        </p:txBody>
      </p:sp>
    </p:spTree>
    <p:extLst>
      <p:ext uri="{BB962C8B-B14F-4D97-AF65-F5344CB8AC3E}">
        <p14:creationId xmlns:p14="http://schemas.microsoft.com/office/powerpoint/2010/main" val="4214304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Kui programmi teostatakse, siis töötlemisseade ehk </a:t>
            </a:r>
            <a:r>
              <a:rPr lang="et-EE" sz="1200" b="1" kern="1200" dirty="0" smtClean="0">
                <a:solidFill>
                  <a:schemeClr val="tx1"/>
                </a:solidFill>
                <a:effectLst/>
                <a:latin typeface="Arial" charset="0"/>
                <a:ea typeface="+mn-ea"/>
                <a:cs typeface="+mn-cs"/>
              </a:rPr>
              <a:t>protsessor</a:t>
            </a:r>
            <a:r>
              <a:rPr lang="et-EE" sz="1200" kern="1200" dirty="0" smtClean="0">
                <a:solidFill>
                  <a:schemeClr val="tx1"/>
                </a:solidFill>
                <a:effectLst/>
                <a:latin typeface="Arial" charset="0"/>
                <a:ea typeface="+mn-ea"/>
                <a:cs typeface="+mn-cs"/>
              </a:rPr>
              <a:t> itereerib sama põhisammude järjestust (tuntud ka Von Neumanni tsükli nime all):</a:t>
            </a:r>
          </a:p>
          <a:p>
            <a:pPr lvl="0"/>
            <a:r>
              <a:rPr lang="et-EE" sz="1200" kern="1200" dirty="0" smtClean="0">
                <a:solidFill>
                  <a:schemeClr val="tx1"/>
                </a:solidFill>
                <a:effectLst/>
                <a:latin typeface="Arial" charset="0"/>
                <a:ea typeface="+mn-ea"/>
                <a:cs typeface="+mn-cs"/>
              </a:rPr>
              <a:t>Mälu lugemine ja järgmise protsessoris teostamisele kuuluva juhendi salvestamine (</a:t>
            </a:r>
            <a:r>
              <a:rPr lang="et-EE" sz="1200" i="1" kern="1200" dirty="0" smtClean="0">
                <a:solidFill>
                  <a:schemeClr val="tx1"/>
                </a:solidFill>
                <a:effectLst/>
                <a:latin typeface="Arial" charset="0"/>
                <a:ea typeface="+mn-ea"/>
                <a:cs typeface="+mn-cs"/>
              </a:rPr>
              <a:t>Juhendi väljakutse</a:t>
            </a:r>
            <a:r>
              <a:rPr lang="et-EE" sz="1200" kern="1200" dirty="0" smtClean="0">
                <a:solidFill>
                  <a:schemeClr val="tx1"/>
                </a:solidFill>
                <a:effectLst/>
                <a:latin typeface="Arial" charset="0"/>
                <a:ea typeface="+mn-ea"/>
                <a:cs typeface="+mn-cs"/>
              </a:rPr>
              <a:t> samm)</a:t>
            </a:r>
          </a:p>
          <a:p>
            <a:pPr lvl="0"/>
            <a:r>
              <a:rPr lang="et-EE" sz="1200" kern="1200" dirty="0" smtClean="0">
                <a:solidFill>
                  <a:schemeClr val="tx1"/>
                </a:solidFill>
                <a:effectLst/>
                <a:latin typeface="Arial" charset="0"/>
                <a:ea typeface="+mn-ea"/>
                <a:cs typeface="+mn-cs"/>
              </a:rPr>
              <a:t>Väljaarvutamine, milliseid elementaaroperatsioone peab protsessor tegema selleks, et teostada äsja laetud juhendit (</a:t>
            </a:r>
            <a:r>
              <a:rPr lang="et-EE" sz="1200" i="1" kern="1200" dirty="0" smtClean="0">
                <a:solidFill>
                  <a:schemeClr val="tx1"/>
                </a:solidFill>
                <a:effectLst/>
                <a:latin typeface="Arial" charset="0"/>
                <a:ea typeface="+mn-ea"/>
                <a:cs typeface="+mn-cs"/>
              </a:rPr>
              <a:t>Dekodeerimise </a:t>
            </a:r>
            <a:r>
              <a:rPr lang="et-EE" sz="1200" kern="1200" dirty="0" smtClean="0">
                <a:solidFill>
                  <a:schemeClr val="tx1"/>
                </a:solidFill>
                <a:effectLst/>
                <a:latin typeface="Arial" charset="0"/>
                <a:ea typeface="+mn-ea"/>
                <a:cs typeface="+mn-cs"/>
              </a:rPr>
              <a:t> samm)</a:t>
            </a:r>
          </a:p>
          <a:p>
            <a:pPr lvl="0"/>
            <a:r>
              <a:rPr lang="et-EE" sz="1200" kern="1200" dirty="0" smtClean="0">
                <a:solidFill>
                  <a:schemeClr val="tx1"/>
                </a:solidFill>
                <a:effectLst/>
                <a:latin typeface="Arial" charset="0"/>
                <a:ea typeface="+mn-ea"/>
                <a:cs typeface="+mn-cs"/>
              </a:rPr>
              <a:t>Kohaste juhendite operandide kindlaksmääramine ja laadimine (</a:t>
            </a:r>
            <a:r>
              <a:rPr lang="et-EE" sz="1200" i="1" kern="1200" dirty="0" smtClean="0">
                <a:solidFill>
                  <a:schemeClr val="tx1"/>
                </a:solidFill>
                <a:effectLst/>
                <a:latin typeface="Arial" charset="0"/>
                <a:ea typeface="+mn-ea"/>
                <a:cs typeface="+mn-cs"/>
              </a:rPr>
              <a:t>Operandi väljakutse</a:t>
            </a:r>
            <a:r>
              <a:rPr lang="et-EE" sz="1200" kern="1200" dirty="0" smtClean="0">
                <a:solidFill>
                  <a:schemeClr val="tx1"/>
                </a:solidFill>
                <a:effectLst/>
                <a:latin typeface="Arial" charset="0"/>
                <a:ea typeface="+mn-ea"/>
                <a:cs typeface="+mn-cs"/>
              </a:rPr>
              <a:t> sammud)</a:t>
            </a:r>
          </a:p>
          <a:p>
            <a:pPr lvl="0"/>
            <a:r>
              <a:rPr lang="et-EE" sz="1200" kern="1200" dirty="0" smtClean="0">
                <a:solidFill>
                  <a:schemeClr val="tx1"/>
                </a:solidFill>
                <a:effectLst/>
                <a:latin typeface="Arial" charset="0"/>
                <a:ea typeface="+mn-ea"/>
                <a:cs typeface="+mn-cs"/>
              </a:rPr>
              <a:t>Juhendite rakendamine elementaaroperatsioonide jadana, mis on määratud dekodeerimise sammul (</a:t>
            </a:r>
            <a:r>
              <a:rPr lang="et-EE" sz="1200" i="1" kern="1200" dirty="0" smtClean="0">
                <a:solidFill>
                  <a:schemeClr val="tx1"/>
                </a:solidFill>
                <a:effectLst/>
                <a:latin typeface="Arial" charset="0"/>
                <a:ea typeface="+mn-ea"/>
                <a:cs typeface="+mn-cs"/>
              </a:rPr>
              <a:t>Rakendamise</a:t>
            </a:r>
            <a:r>
              <a:rPr lang="et-EE" sz="1200" kern="1200" dirty="0" smtClean="0">
                <a:solidFill>
                  <a:schemeClr val="tx1"/>
                </a:solidFill>
                <a:effectLst/>
                <a:latin typeface="Arial" charset="0"/>
                <a:ea typeface="+mn-ea"/>
                <a:cs typeface="+mn-cs"/>
              </a:rPr>
              <a:t> samm)</a:t>
            </a:r>
          </a:p>
          <a:p>
            <a:pPr lvl="0"/>
            <a:r>
              <a:rPr lang="et-EE" sz="1200" kern="1200" dirty="0" smtClean="0">
                <a:solidFill>
                  <a:schemeClr val="tx1"/>
                </a:solidFill>
                <a:effectLst/>
                <a:latin typeface="Arial" charset="0"/>
                <a:ea typeface="+mn-ea"/>
                <a:cs typeface="+mn-cs"/>
              </a:rPr>
              <a:t>Tulemuste salvestamine, kui seda nõutakse juhendis (</a:t>
            </a:r>
            <a:r>
              <a:rPr lang="et-EE" sz="1200" i="1" kern="1200" dirty="0" smtClean="0">
                <a:solidFill>
                  <a:schemeClr val="tx1"/>
                </a:solidFill>
                <a:effectLst/>
                <a:latin typeface="Arial" charset="0"/>
                <a:ea typeface="+mn-ea"/>
                <a:cs typeface="+mn-cs"/>
              </a:rPr>
              <a:t>Salvestamise</a:t>
            </a:r>
            <a:r>
              <a:rPr lang="et-EE" sz="1200" kern="1200" dirty="0" smtClean="0">
                <a:solidFill>
                  <a:schemeClr val="tx1"/>
                </a:solidFill>
                <a:effectLst/>
                <a:latin typeface="Arial" charset="0"/>
                <a:ea typeface="+mn-ea"/>
                <a:cs typeface="+mn-cs"/>
              </a:rPr>
              <a:t> samm)</a:t>
            </a:r>
          </a:p>
          <a:p>
            <a:pPr lvl="0"/>
            <a:r>
              <a:rPr lang="et-EE" sz="1200" kern="1200" dirty="0" smtClean="0">
                <a:solidFill>
                  <a:schemeClr val="tx1"/>
                </a:solidFill>
                <a:effectLst/>
                <a:latin typeface="Arial" charset="0"/>
                <a:ea typeface="+mn-ea"/>
                <a:cs typeface="+mn-cs"/>
              </a:rPr>
              <a:t>Määrab kindlaks järgmisena teostatava juhendi koha mäluseadmes..</a:t>
            </a:r>
          </a:p>
          <a:p>
            <a:endParaRPr lang="et-EE" dirty="0"/>
          </a:p>
        </p:txBody>
      </p:sp>
      <p:sp>
        <p:nvSpPr>
          <p:cNvPr id="4" name="Slide Number Placeholder 3"/>
          <p:cNvSpPr>
            <a:spLocks noGrp="1"/>
          </p:cNvSpPr>
          <p:nvPr>
            <p:ph type="sldNum" sz="quarter" idx="10"/>
          </p:nvPr>
        </p:nvSpPr>
        <p:spPr/>
        <p:txBody>
          <a:bodyPr/>
          <a:lstStyle/>
          <a:p>
            <a:fld id="{F2D44355-BDE4-45C7-9750-CED0B8D6659A}" type="slidenum">
              <a:rPr lang="en-GB" smtClean="0"/>
              <a:pPr/>
              <a:t>31</a:t>
            </a:fld>
            <a:endParaRPr lang="en-GB"/>
          </a:p>
        </p:txBody>
      </p:sp>
    </p:spTree>
    <p:extLst>
      <p:ext uri="{BB962C8B-B14F-4D97-AF65-F5344CB8AC3E}">
        <p14:creationId xmlns:p14="http://schemas.microsoft.com/office/powerpoint/2010/main" val="42143045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The Program Counter (PC): contains the address of the memory location from which reading the next instruction to be executed. It is initialized by the programmer of by the Operating System and is automatically updated by the processor</a:t>
            </a:r>
            <a:endParaRPr lang="et-EE"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 Instruction Register (IR): contains the instruction read from the memory during the last Instruction fetch step</a:t>
            </a:r>
            <a:endParaRPr lang="et-EE"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 Memory Address Register (MAR): contains the address of the memory location the processor is currently accessing</a:t>
            </a:r>
            <a:endParaRPr lang="et-EE"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 Memory Data Register (MDR): contains the datum read from the memory or to be written to memory</a:t>
            </a:r>
            <a:endParaRPr lang="et-EE"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 Status Register (SR): contains information concerning the execution state of the processor.</a:t>
            </a:r>
            <a:endParaRPr lang="et-EE"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 Stack Pointer (SP): manages the portion of the memory used as a Stack.</a:t>
            </a:r>
            <a:endParaRPr lang="et-EE"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 architecture of a processor</a:t>
            </a:r>
            <a:endParaRPr lang="et-EE" sz="1200" kern="1200" dirty="0" smtClean="0">
              <a:solidFill>
                <a:schemeClr val="tx1"/>
              </a:solidFill>
              <a:effectLst/>
              <a:latin typeface="Arial" charset="0"/>
              <a:ea typeface="+mn-ea"/>
              <a:cs typeface="+mn-cs"/>
            </a:endParaRPr>
          </a:p>
          <a:p>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32</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Protsessori sisemine arhitektuur võib olla üles ehitatud ühesiinilise arhitektuurina. Sellisel juhul kõigi üldotstarbeliste registrite sisend- kui ka väljundliinid ja kõik ALU sisendid on ühendatud üheleainsale siinile. Muud ALU sisendid on ühendatud vahemälu registriga (joonisel tähistatud Y)</a:t>
            </a:r>
          </a:p>
          <a:p>
            <a:r>
              <a:rPr lang="et-EE" sz="1200" kern="1200" dirty="0" smtClean="0">
                <a:solidFill>
                  <a:schemeClr val="tx1"/>
                </a:solidFill>
                <a:effectLst/>
                <a:latin typeface="Arial" charset="0"/>
                <a:ea typeface="+mn-ea"/>
                <a:cs typeface="+mn-cs"/>
              </a:rPr>
              <a:t>Operatsioonid, mis vajavad kaht operandi, teostatakse kaheastmeliselt: esimene operand on laetud siini kaudu registrisse Y. Seejärel järgneva sammu ajal viiakse teine operand siinile sel viisil, et mõlemad operandid oleksid saadaval kui ALU sisendid.</a:t>
            </a:r>
          </a:p>
          <a:p>
            <a:r>
              <a:rPr lang="et-EE" sz="1200" kern="1200" dirty="0" smtClean="0">
                <a:solidFill>
                  <a:schemeClr val="tx1"/>
                </a:solidFill>
                <a:effectLst/>
                <a:latin typeface="Arial" charset="0"/>
                <a:ea typeface="+mn-ea"/>
                <a:cs typeface="+mn-cs"/>
              </a:rPr>
              <a:t>ALU väljundid on tavaliselt ühendatud väljundregistrisse (joonisel tähistatud Z), kust me saame lugeda tulemuse ning on võimalik kirjutada see registrisse.</a:t>
            </a:r>
          </a:p>
          <a:p>
            <a:r>
              <a:rPr lang="et-EE" sz="1200" b="1" kern="1200" dirty="0" smtClean="0">
                <a:solidFill>
                  <a:schemeClr val="tx1"/>
                </a:solidFill>
                <a:effectLst/>
                <a:latin typeface="Arial" charset="0"/>
                <a:ea typeface="+mn-ea"/>
                <a:cs typeface="+mn-cs"/>
              </a:rPr>
              <a:t>Aritmeetikaseade (ALU)</a:t>
            </a:r>
            <a:r>
              <a:rPr lang="et-EE" sz="1200" kern="1200" dirty="0" smtClean="0">
                <a:solidFill>
                  <a:schemeClr val="tx1"/>
                </a:solidFill>
                <a:effectLst/>
                <a:latin typeface="Arial" charset="0"/>
                <a:ea typeface="+mn-ea"/>
                <a:cs typeface="+mn-cs"/>
              </a:rPr>
              <a:t> suudab teostada arvutustehteid etteantud andmetega. Kõige lihtsamalt suudab aritmeetikaseade liita, teostada logikatehteid ja nihutada, kõik ülejäänu on tegelikult teostatav nende tegevuste kombinatsioonidena.</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b="1" kern="1200" dirty="0" smtClean="0">
                <a:solidFill>
                  <a:schemeClr val="tx1"/>
                </a:solidFill>
                <a:effectLst/>
                <a:latin typeface="Arial" charset="0"/>
                <a:ea typeface="+mn-ea"/>
                <a:cs typeface="+mn-cs"/>
              </a:rPr>
              <a:t>Registrites</a:t>
            </a:r>
            <a:r>
              <a:rPr lang="et-EE" sz="1200" kern="1200" dirty="0" smtClean="0">
                <a:solidFill>
                  <a:schemeClr val="tx1"/>
                </a:solidFill>
                <a:effectLst/>
                <a:latin typeface="Arial" charset="0"/>
                <a:ea typeface="+mn-ea"/>
                <a:cs typeface="+mn-cs"/>
              </a:rPr>
              <a:t> hoitakse andmeid (registrid on tegelikult seega protsessori sees olevad mälukohad), milliseid on mälust loetud, mida soovitakse aritmeetikaseadme abil töödelda ning mällu jälle tagasi kirjutada.</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Teatud registrid on erilise ülesandega: </a:t>
            </a:r>
            <a:r>
              <a:rPr lang="et-EE" sz="1200" b="1" kern="1200" dirty="0" smtClean="0">
                <a:solidFill>
                  <a:schemeClr val="tx1"/>
                </a:solidFill>
                <a:effectLst/>
                <a:latin typeface="Arial" charset="0"/>
                <a:ea typeface="+mn-ea"/>
                <a:cs typeface="+mn-cs"/>
              </a:rPr>
              <a:t>käsuloendur</a:t>
            </a:r>
            <a:r>
              <a:rPr lang="et-EE" sz="1200" kern="1200" dirty="0" smtClean="0">
                <a:solidFill>
                  <a:schemeClr val="tx1"/>
                </a:solidFill>
                <a:effectLst/>
                <a:latin typeface="Arial" charset="0"/>
                <a:ea typeface="+mn-ea"/>
                <a:cs typeface="+mn-cs"/>
              </a:rPr>
              <a:t> (peab meeles järgmise käsu asukohta), </a:t>
            </a:r>
            <a:r>
              <a:rPr lang="et-EE" sz="1200" b="1" kern="1200" dirty="0" smtClean="0">
                <a:solidFill>
                  <a:schemeClr val="tx1"/>
                </a:solidFill>
                <a:effectLst/>
                <a:latin typeface="Arial" charset="0"/>
                <a:ea typeface="+mn-ea"/>
                <a:cs typeface="+mn-cs"/>
              </a:rPr>
              <a:t>olekuregister</a:t>
            </a:r>
            <a:r>
              <a:rPr lang="et-EE" sz="1200" kern="1200" dirty="0" smtClean="0">
                <a:solidFill>
                  <a:schemeClr val="tx1"/>
                </a:solidFill>
                <a:effectLst/>
                <a:latin typeface="Arial" charset="0"/>
                <a:ea typeface="+mn-ea"/>
                <a:cs typeface="+mn-cs"/>
              </a:rPr>
              <a:t>(lipud) peab meeles viimase tehte tulemi iseärasusi (registri ületäitumine, negatiivne tulemus, tulemuseks null jne), pinuviit (stack pointer). Osa registreid on ajutised registrid, neid kasutab ALU aritmeetika ja loogikatehete teostamisel vajalike vahetulemuste hoidmiseks.</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b="1" kern="1200" dirty="0" smtClean="0">
                <a:solidFill>
                  <a:schemeClr val="tx1"/>
                </a:solidFill>
                <a:effectLst/>
                <a:latin typeface="Arial" charset="0"/>
                <a:ea typeface="+mn-ea"/>
                <a:cs typeface="+mn-cs"/>
              </a:rPr>
              <a:t>Kogu protsessori tegevuse ja erinevate protsessori osade omavaheliseks sünkroniseerimiseks kasutatakse sükroniseerivat signaal, mille sagedus on tuntud kui protsessori taktsagedus</a:t>
            </a:r>
            <a:r>
              <a:rPr lang="et-EE" sz="1200" kern="1200" dirty="0" smtClean="0">
                <a:solidFill>
                  <a:schemeClr val="tx1"/>
                </a:solidFill>
                <a:effectLst/>
                <a:latin typeface="Arial" charset="0"/>
                <a:ea typeface="+mn-ea"/>
                <a:cs typeface="+mn-cs"/>
              </a:rPr>
              <a:t>. Seega ei näita protsessori taktsagedus otseselt protsessori jõudlust, sest erinevatel protsessoritel võib käsukude täitmiseks kuluda erinev arv takte. Väga lihtsustatud näide: kui üks protessor on kaks korda suurema taktsagedusega kui teine, kuid esimene protessor suudab liitmistehte teostada kahe takti jooksul ning teine ühe takti jooksul, siis tegelikult töötavad protessorid praktiliselt ühe jõudlusega.</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b="1" kern="1200" dirty="0" smtClean="0">
                <a:solidFill>
                  <a:schemeClr val="tx1"/>
                </a:solidFill>
                <a:effectLst/>
                <a:latin typeface="Arial" charset="0"/>
                <a:ea typeface="+mn-ea"/>
                <a:cs typeface="+mn-cs"/>
              </a:rPr>
              <a:t>Mitme bitine protsessor?</a:t>
            </a: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Mitme bitise ehitusega on protsessor. Esimene Intel protsessor 4004 oli näiteks neljabitise ehitusega. Enamik tänatäeval kasutusel olevatest arvutiprotsessoritest on kas 32 või 64 bitise ehitusega. Lihtsalt öeldes näitab see bitide arv seda, kui suurte arvudega oskab see protsessor opereerida. Näiteks kaheksabitine protsessor oskab opereerida kahesabitiste arvudega (0..255 või -128..127 jne). Tõsi, tänapäeval on näiteks mitmete 32 bitiste protsessorite sees ka juba 128 või ka 256 bitiseid registreid ja vahe- või lõpptulemid võivad olla seega suuremad kui 32 bitti. Sama kehtib loomulikult ka 64 bititste protsessorite kohta.</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b="1" kern="1200" dirty="0" smtClean="0">
                <a:solidFill>
                  <a:schemeClr val="tx1"/>
                </a:solidFill>
                <a:effectLst/>
                <a:latin typeface="Arial" charset="0"/>
                <a:ea typeface="+mn-ea"/>
                <a:cs typeface="+mn-cs"/>
              </a:rPr>
              <a:t>Taktsagedus</a:t>
            </a: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Näitab protessori sees kasutatava sünkroseeriva signaali sagedust (näiteks 1GHz protessori korral sünkroniseeritakse protsessori sees toimuvat tegevust miljard korda sekundis, 10 MHz</a:t>
            </a:r>
            <a:r>
              <a:rPr lang="et-EE" sz="1200" u="none" strike="noStrike" kern="1200" dirty="0" smtClean="0">
                <a:solidFill>
                  <a:schemeClr val="tx1"/>
                </a:solidFill>
                <a:effectLst/>
                <a:latin typeface="Arial" charset="0"/>
                <a:ea typeface="+mn-ea"/>
                <a:cs typeface="+mn-cs"/>
                <a:hlinkClick r:id="rId3" tooltip="create this page"/>
              </a:rPr>
              <a:t>?</a:t>
            </a:r>
            <a:r>
              <a:rPr lang="et-EE" sz="1200" kern="1200" dirty="0" smtClean="0">
                <a:solidFill>
                  <a:schemeClr val="tx1"/>
                </a:solidFill>
                <a:effectLst/>
                <a:latin typeface="Arial" charset="0"/>
                <a:ea typeface="+mn-ea"/>
                <a:cs typeface="+mn-cs"/>
              </a:rPr>
              <a:t>protsessori korral 10 miljonit korda sekundis). Ei näita otseselt protsessori jõudlust, kuid ühesuguse ehitustega protsessorite puhul on selle parameetri abil võimalik väga lihtsalt protsessorite võimaliku jõudlust hinnata.</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Protsessori taktsagedus saadakse süsteemisiini töösageduse ja protsessori kordaja korrutamise teel.</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b="1" kern="1200" dirty="0" smtClean="0">
                <a:solidFill>
                  <a:schemeClr val="tx1"/>
                </a:solidFill>
                <a:effectLst/>
                <a:latin typeface="Arial" charset="0"/>
                <a:ea typeface="+mn-ea"/>
                <a:cs typeface="+mn-cs"/>
              </a:rPr>
              <a:t>Laiendatud käsustikud</a:t>
            </a: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Multimeediumivahendite arenedes hakati protsessori ujukoma arvutusvõimsust oluliselt tõstma, sest multimeediumirakenused vajasid senisest suuremat jõudlust ja ka arvutuste iseloom muutus. Seoses sellega võeti kasutusele mitmeid laienduskäsustikke.</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MMX – Multimedia Extentsions – 57 uut käsku (enamasti multimeediaga seotud) ja kaheksa 64 bitist registrit. AMD kasutab sarnast lahendust 3DNow! , mis sisaldab MMX käsustiku ning AMD täiendusi.</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SSE - Streaming SIMD Extensions – 70 uut käsku ja kaheksa 128 bitist registrit.</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Tänapäeval on kasutusel juba SSE3 ja erinevad 3DNow! edasiarendused</a:t>
            </a:r>
            <a:br>
              <a:rPr lang="et-EE" sz="1200" kern="1200" dirty="0" smtClean="0">
                <a:solidFill>
                  <a:schemeClr val="tx1"/>
                </a:solidFill>
                <a:effectLst/>
                <a:latin typeface="Arial" charset="0"/>
                <a:ea typeface="+mn-ea"/>
                <a:cs typeface="+mn-cs"/>
              </a:rPr>
            </a:br>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33</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b="1" kern="1200" dirty="0" smtClean="0">
                <a:solidFill>
                  <a:schemeClr val="tx1"/>
                </a:solidFill>
                <a:effectLst/>
                <a:latin typeface="Arial" charset="0"/>
                <a:ea typeface="+mn-ea"/>
                <a:cs typeface="+mn-cs"/>
              </a:rPr>
              <a:t>Mitmesiinilised arhitektuurid</a:t>
            </a:r>
          </a:p>
          <a:p>
            <a:r>
              <a:rPr lang="et-EE" sz="1200" kern="1200" dirty="0" smtClean="0">
                <a:solidFill>
                  <a:schemeClr val="tx1"/>
                </a:solidFill>
                <a:effectLst/>
                <a:latin typeface="Arial" charset="0"/>
                <a:ea typeface="+mn-ea"/>
                <a:cs typeface="+mn-cs"/>
              </a:rPr>
              <a:t>http://en.wikipedia.org/wiki/Processor_architecture</a:t>
            </a:r>
          </a:p>
          <a:p>
            <a:r>
              <a:rPr lang="et-EE" sz="1200" kern="1200" dirty="0" smtClean="0">
                <a:solidFill>
                  <a:schemeClr val="tx1"/>
                </a:solidFill>
                <a:effectLst/>
                <a:latin typeface="Arial" charset="0"/>
                <a:ea typeface="+mn-ea"/>
                <a:cs typeface="+mn-cs"/>
              </a:rPr>
              <a:t>Kuigi oma ehituselt lihtsamad, on ühesiinilistel arhitektuuridel üks oluline piirang: iga kellatsükli jooksul teostavad nad täpselt ühe ülekande või ALU operatsiooni. Seega üksainus siin osutub pudelikaelaks tööjõudluse seisukohast. </a:t>
            </a:r>
          </a:p>
          <a:p>
            <a:r>
              <a:rPr lang="et-EE" sz="1200" kern="1200" dirty="0" smtClean="0">
                <a:solidFill>
                  <a:schemeClr val="tx1"/>
                </a:solidFill>
                <a:effectLst/>
                <a:latin typeface="Arial" charset="0"/>
                <a:ea typeface="+mn-ea"/>
                <a:cs typeface="+mn-cs"/>
              </a:rPr>
              <a:t>Selle probleemi ületamiseks on kaasaegsed protsessorid reeglina varustatud rohkemate sisemiste siinidega ja samaaegselt saab käivitada rohkem kui ühe operandi mitmest erinevast registrist.</a:t>
            </a:r>
          </a:p>
          <a:p>
            <a:r>
              <a:rPr lang="et-EE" sz="1200" kern="1200" dirty="0" smtClean="0">
                <a:solidFill>
                  <a:schemeClr val="tx1"/>
                </a:solidFill>
                <a:effectLst/>
                <a:latin typeface="Arial" charset="0"/>
                <a:ea typeface="+mn-ea"/>
                <a:cs typeface="+mn-cs"/>
              </a:rPr>
              <a:t>Allpool toodud joonisel on esitatud tüüpilise mitme siiniga protsessori arhitektuur. Üks siin on otse ühendatud ALU väljundiga ning kaks ülejäänud siini on ühendatud kahe ALU sisendiga. Registrite väljundid on ühendatud ALU sisendsiinidega. Seega saame korraga lugeda nii ALU mõlemat operandi kui ka lugeda tulemusi, et neid salvestada registrisse.</a:t>
            </a:r>
          </a:p>
          <a:p>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34</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35</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b="1" kern="1200" dirty="0" smtClean="0">
                <a:solidFill>
                  <a:schemeClr val="tx1"/>
                </a:solidFill>
                <a:effectLst/>
                <a:latin typeface="Arial" charset="0"/>
                <a:ea typeface="+mn-ea"/>
                <a:cs typeface="+mn-cs"/>
              </a:rPr>
              <a:t>Mälupiirkonnad ja pinu</a:t>
            </a:r>
          </a:p>
          <a:p>
            <a:r>
              <a:rPr lang="et-EE" sz="1200" kern="1200" dirty="0" smtClean="0">
                <a:solidFill>
                  <a:schemeClr val="tx1"/>
                </a:solidFill>
                <a:effectLst/>
                <a:latin typeface="Arial" charset="0"/>
                <a:ea typeface="+mn-ea"/>
                <a:cs typeface="+mn-cs"/>
              </a:rPr>
              <a:t>Arvutisüsteemi põhimälu on üldiselt korraldatud erinevate piirkondadena, millest igaüks toetab mingit spetsiifilist funktsiooni. Programmi käivitamine võib näiteks jaotada selle mälu "koodi" piirkonnaks, mis sisaldab programme, ning "andmete" piirkonnaks.</a:t>
            </a:r>
          </a:p>
          <a:p>
            <a:r>
              <a:rPr lang="et-EE" sz="1200" kern="1200" dirty="0" smtClean="0">
                <a:solidFill>
                  <a:schemeClr val="tx1"/>
                </a:solidFill>
                <a:effectLst/>
                <a:latin typeface="Arial" charset="0"/>
                <a:ea typeface="+mn-ea"/>
                <a:cs typeface="+mn-cs"/>
              </a:rPr>
              <a:t>Kasutada oleva mälu lihtsamaks jagamiseks spetsialiseeritud piirkondadeks kasutavad protsessorid tavaliselt spetsialiseeritud registreid, mis haldavad eri alade siseseid aadresse.</a:t>
            </a:r>
          </a:p>
          <a:p>
            <a:r>
              <a:rPr lang="et-EE" sz="1200" kern="1200" dirty="0" smtClean="0">
                <a:solidFill>
                  <a:schemeClr val="tx1"/>
                </a:solidFill>
                <a:effectLst/>
                <a:latin typeface="Arial" charset="0"/>
                <a:ea typeface="+mn-ea"/>
                <a:cs typeface="+mn-cs"/>
              </a:rPr>
              <a:t>Peaaegu kõik protsessorid toetavad põhimälu struktuuri, mida kutsutakse </a:t>
            </a:r>
            <a:r>
              <a:rPr lang="et-EE" sz="1200" b="1" kern="1200" dirty="0" smtClean="0">
                <a:solidFill>
                  <a:schemeClr val="tx1"/>
                </a:solidFill>
                <a:effectLst/>
                <a:latin typeface="Arial" charset="0"/>
                <a:ea typeface="+mn-ea"/>
                <a:cs typeface="+mn-cs"/>
              </a:rPr>
              <a:t>pinuks</a:t>
            </a:r>
            <a:r>
              <a:rPr lang="et-EE" sz="1200" kern="1200" dirty="0" smtClean="0">
                <a:solidFill>
                  <a:schemeClr val="tx1"/>
                </a:solidFill>
                <a:effectLst/>
                <a:latin typeface="Arial" charset="0"/>
                <a:ea typeface="+mn-ea"/>
                <a:cs typeface="+mn-cs"/>
              </a:rPr>
              <a:t>. Mõned protsessorid, nagu näiteks Motorola 68000, suudavad toetada erisuguseid pinusid, sõltuvalt täitmise viisist (näit kasutaja/haldur). Sellisel juhul tehakse vahet </a:t>
            </a:r>
            <a:r>
              <a:rPr lang="et-EE" sz="1200" i="1" kern="1200" dirty="0" smtClean="0">
                <a:solidFill>
                  <a:schemeClr val="tx1"/>
                </a:solidFill>
                <a:effectLst/>
                <a:latin typeface="Arial" charset="0"/>
                <a:ea typeface="+mn-ea"/>
                <a:cs typeface="+mn-cs"/>
              </a:rPr>
              <a:t>kasutaja pinu</a:t>
            </a:r>
            <a:r>
              <a:rPr lang="et-EE" sz="1200" kern="1200" dirty="0" smtClean="0">
                <a:solidFill>
                  <a:schemeClr val="tx1"/>
                </a:solidFill>
                <a:effectLst/>
                <a:latin typeface="Arial" charset="0"/>
                <a:ea typeface="+mn-ea"/>
                <a:cs typeface="+mn-cs"/>
              </a:rPr>
              <a:t> ja </a:t>
            </a:r>
            <a:r>
              <a:rPr lang="et-EE" sz="1200" i="1" kern="1200" dirty="0" smtClean="0">
                <a:solidFill>
                  <a:schemeClr val="tx1"/>
                </a:solidFill>
                <a:effectLst/>
                <a:latin typeface="Arial" charset="0"/>
                <a:ea typeface="+mn-ea"/>
                <a:cs typeface="+mn-cs"/>
              </a:rPr>
              <a:t>halduri pinu</a:t>
            </a:r>
            <a:r>
              <a:rPr lang="et-EE" sz="1200" kern="1200" dirty="0" smtClean="0">
                <a:solidFill>
                  <a:schemeClr val="tx1"/>
                </a:solidFill>
                <a:effectLst/>
                <a:latin typeface="Arial" charset="0"/>
                <a:ea typeface="+mn-ea"/>
                <a:cs typeface="+mn-cs"/>
              </a:rPr>
              <a:t> vahel.</a:t>
            </a:r>
          </a:p>
          <a:p>
            <a:r>
              <a:rPr lang="et-EE" sz="1200" b="1" kern="1200" dirty="0" smtClean="0">
                <a:solidFill>
                  <a:schemeClr val="tx1"/>
                </a:solidFill>
                <a:effectLst/>
                <a:latin typeface="Arial" charset="0"/>
                <a:ea typeface="+mn-ea"/>
                <a:cs typeface="+mn-cs"/>
              </a:rPr>
              <a:t>Alamprogrammid</a:t>
            </a:r>
          </a:p>
          <a:p>
            <a:r>
              <a:rPr lang="et-EE" sz="1200" kern="1200" dirty="0" smtClean="0">
                <a:solidFill>
                  <a:schemeClr val="tx1"/>
                </a:solidFill>
                <a:effectLst/>
                <a:latin typeface="Arial" charset="0"/>
                <a:ea typeface="+mn-ea"/>
                <a:cs typeface="+mn-cs"/>
              </a:rPr>
              <a:t>Tavaliselt sisaldab programm käskude jadasid, mida täidetakse rohkem kui üks kord programmi töötamise ajal. Tüüpiliseks näiteks on koodifragment, mis võtab sisendina vastu tähtede jada ning teisendab kõik jadas ilmnevad suurtähed väiketähtedeks.</a:t>
            </a:r>
          </a:p>
          <a:p>
            <a:r>
              <a:rPr lang="et-EE" sz="1200" kern="1200" dirty="0" smtClean="0">
                <a:solidFill>
                  <a:schemeClr val="tx1"/>
                </a:solidFill>
                <a:effectLst/>
                <a:latin typeface="Arial" charset="0"/>
                <a:ea typeface="+mn-ea"/>
                <a:cs typeface="+mn-cs"/>
              </a:rPr>
              <a:t>Sellisel juhul ei korrata iga kord vajaduse tekkides koodisegmenti uuesti, lihtsam on tekitada mehhanism, mis võimaldab täita sama segmenti erinevatel puhkudel ja võimalusel ka erinevate andmete puhul.</a:t>
            </a:r>
          </a:p>
          <a:p>
            <a:r>
              <a:rPr lang="et-EE" sz="1200" kern="1200" dirty="0" smtClean="0">
                <a:solidFill>
                  <a:schemeClr val="tx1"/>
                </a:solidFill>
                <a:effectLst/>
                <a:latin typeface="Arial" charset="0"/>
                <a:ea typeface="+mn-ea"/>
                <a:cs typeface="+mn-cs"/>
              </a:rPr>
              <a:t>Koodi segmente nimetatakse </a:t>
            </a:r>
            <a:r>
              <a:rPr lang="et-EE" sz="1200" b="1" kern="1200" dirty="0" smtClean="0">
                <a:solidFill>
                  <a:schemeClr val="tx1"/>
                </a:solidFill>
                <a:effectLst/>
                <a:latin typeface="Arial" charset="0"/>
                <a:ea typeface="+mn-ea"/>
                <a:cs typeface="+mn-cs"/>
              </a:rPr>
              <a:t>alamprogrammideks</a:t>
            </a:r>
            <a:r>
              <a:rPr lang="et-EE" sz="1200" kern="1200" dirty="0" smtClean="0">
                <a:solidFill>
                  <a:schemeClr val="tx1"/>
                </a:solidFill>
                <a:effectLst/>
                <a:latin typeface="Arial" charset="0"/>
                <a:ea typeface="+mn-ea"/>
                <a:cs typeface="+mn-cs"/>
              </a:rPr>
              <a:t> ja nende korralikuks haldamiseks vajatakse teatud mehhanisme (masinkäske), mis toetavad:</a:t>
            </a:r>
          </a:p>
          <a:p>
            <a:pPr lvl="0"/>
            <a:r>
              <a:rPr lang="et-EE" sz="1200" kern="1200" dirty="0" smtClean="0">
                <a:solidFill>
                  <a:schemeClr val="tx1"/>
                </a:solidFill>
                <a:effectLst/>
                <a:latin typeface="Arial" charset="0"/>
                <a:ea typeface="+mn-ea"/>
                <a:cs typeface="+mn-cs"/>
              </a:rPr>
              <a:t>lülitused alamprogrammile ja naasmine kutseprogrammi juurde</a:t>
            </a:r>
          </a:p>
          <a:p>
            <a:pPr lvl="0"/>
            <a:r>
              <a:rPr lang="et-EE" sz="1200" kern="1200" dirty="0" smtClean="0">
                <a:solidFill>
                  <a:schemeClr val="tx1"/>
                </a:solidFill>
                <a:effectLst/>
                <a:latin typeface="Arial" charset="0"/>
                <a:ea typeface="+mn-ea"/>
                <a:cs typeface="+mn-cs"/>
              </a:rPr>
              <a:t>andmete parameetri vahetamine</a:t>
            </a:r>
          </a:p>
          <a:p>
            <a:pPr lvl="0"/>
            <a:r>
              <a:rPr lang="et-EE" sz="1200" kern="1200" dirty="0" smtClean="0">
                <a:solidFill>
                  <a:schemeClr val="tx1"/>
                </a:solidFill>
                <a:effectLst/>
                <a:latin typeface="Arial" charset="0"/>
                <a:ea typeface="+mn-ea"/>
                <a:cs typeface="+mn-cs"/>
              </a:rPr>
              <a:t>alamprogrammile võimaluse andmine mõne teise alamprogrammi väljakutsumiseks</a:t>
            </a:r>
          </a:p>
          <a:p>
            <a:r>
              <a:rPr lang="et-EE" sz="1200" b="1" kern="1200" dirty="0" smtClean="0">
                <a:solidFill>
                  <a:schemeClr val="tx1"/>
                </a:solidFill>
                <a:effectLst/>
                <a:latin typeface="Arial" charset="0"/>
                <a:ea typeface="+mn-ea"/>
                <a:cs typeface="+mn-cs"/>
              </a:rPr>
              <a:t>Katkestused ja erandid</a:t>
            </a:r>
          </a:p>
          <a:p>
            <a:r>
              <a:rPr lang="et-EE" sz="1200" kern="1200" dirty="0" smtClean="0">
                <a:solidFill>
                  <a:schemeClr val="tx1"/>
                </a:solidFill>
                <a:effectLst/>
                <a:latin typeface="Arial" charset="0"/>
                <a:ea typeface="+mn-ea"/>
                <a:cs typeface="+mn-cs"/>
              </a:rPr>
              <a:t>Von Neumanni mudel itereerib lõpmatuseni  tsüklit väljakutse/dekodeering/rakendamine.</a:t>
            </a:r>
          </a:p>
          <a:p>
            <a:r>
              <a:rPr lang="et-EE" sz="1200" kern="1200" dirty="0" smtClean="0">
                <a:solidFill>
                  <a:schemeClr val="tx1"/>
                </a:solidFill>
                <a:effectLst/>
                <a:latin typeface="Arial" charset="0"/>
                <a:ea typeface="+mn-ea"/>
                <a:cs typeface="+mn-cs"/>
              </a:rPr>
              <a:t>Selle alusmudeliga pole võimalik toime tulla sellistes olukordades (nimetatakse </a:t>
            </a:r>
            <a:r>
              <a:rPr lang="et-EE" sz="1200" b="1" kern="1200" dirty="0" smtClean="0">
                <a:solidFill>
                  <a:schemeClr val="tx1"/>
                </a:solidFill>
                <a:effectLst/>
                <a:latin typeface="Arial" charset="0"/>
                <a:ea typeface="+mn-ea"/>
                <a:cs typeface="+mn-cs"/>
              </a:rPr>
              <a:t>eranditeks</a:t>
            </a:r>
            <a:r>
              <a:rPr lang="et-EE" sz="1200" kern="1200" dirty="0" smtClean="0">
                <a:solidFill>
                  <a:schemeClr val="tx1"/>
                </a:solidFill>
                <a:effectLst/>
                <a:latin typeface="Arial" charset="0"/>
                <a:ea typeface="+mn-ea"/>
                <a:cs typeface="+mn-cs"/>
              </a:rPr>
              <a:t>), kus süsteem peab reageerima välistele sündmustele juhtumitel, mis pole programmile teada.</a:t>
            </a:r>
          </a:p>
          <a:p>
            <a:r>
              <a:rPr lang="et-EE" sz="1200" kern="1200" dirty="0" smtClean="0">
                <a:solidFill>
                  <a:schemeClr val="tx1"/>
                </a:solidFill>
                <a:effectLst/>
                <a:latin typeface="Arial" charset="0"/>
                <a:ea typeface="+mn-ea"/>
                <a:cs typeface="+mn-cs"/>
              </a:rPr>
              <a:t>Tüüpilisteks näideteks on suhtlemine operatsioonisüsteemiga, andmevahetus välisseadmetega, silumise operatsioonid, viga, käsu viga jne.</a:t>
            </a:r>
          </a:p>
          <a:p>
            <a:r>
              <a:rPr lang="et-EE" sz="1200" kern="1200" dirty="0" smtClean="0">
                <a:solidFill>
                  <a:schemeClr val="tx1"/>
                </a:solidFill>
                <a:effectLst/>
                <a:latin typeface="Arial" charset="0"/>
                <a:ea typeface="+mn-ea"/>
                <a:cs typeface="+mn-cs"/>
              </a:rPr>
              <a:t>Erandite korralikuks haldamiseks on vaja spetsiaalseid käske, mis suudavad katkestada protsessorit (st. ajutiselt peatada programmi rakendamist), käivitada alamprogrammi, mis haldab seda spetsiifilist erandit (katkestusrutiin </a:t>
            </a:r>
            <a:r>
              <a:rPr lang="et-EE" sz="1200" u="dotDash" kern="1200" dirty="0" smtClean="0">
                <a:solidFill>
                  <a:schemeClr val="tx1"/>
                </a:solidFill>
                <a:effectLst/>
                <a:latin typeface="Arial" charset="0"/>
                <a:ea typeface="+mn-ea"/>
                <a:cs typeface="+mn-cs"/>
              </a:rPr>
              <a:t>ISR</a:t>
            </a:r>
            <a:r>
              <a:rPr lang="et-EE" sz="1200" kern="1200" dirty="0" smtClean="0">
                <a:solidFill>
                  <a:schemeClr val="tx1"/>
                </a:solidFill>
                <a:effectLst/>
                <a:latin typeface="Arial" charset="0"/>
                <a:ea typeface="+mn-ea"/>
                <a:cs typeface="+mn-cs"/>
              </a:rPr>
              <a:t>) ning kui katkestusrutiin on lõpetanud, taastada katkestatud programmi täpselt samas punktis, kus see oli peatatud. </a:t>
            </a:r>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36</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b="1" kern="1200" dirty="0" smtClean="0">
                <a:solidFill>
                  <a:schemeClr val="tx1"/>
                </a:solidFill>
                <a:effectLst/>
                <a:latin typeface="Arial" charset="0"/>
                <a:ea typeface="+mn-ea"/>
                <a:cs typeface="+mn-cs"/>
              </a:rPr>
              <a:t>CISC ja RISC lähenemine protsessori ülesehituses</a:t>
            </a:r>
          </a:p>
          <a:p>
            <a:r>
              <a:rPr lang="et-EE" sz="1200" kern="1200" dirty="0" smtClean="0">
                <a:solidFill>
                  <a:schemeClr val="tx1"/>
                </a:solidFill>
                <a:effectLst/>
                <a:latin typeface="Arial" charset="0"/>
                <a:ea typeface="+mn-ea"/>
                <a:cs typeface="+mn-cs"/>
              </a:rPr>
              <a:t>Protsessori arhitektuuri paradigmad on tavaliselt jagatud kaheks: CISC ja RISC (vastavalt komplekskäsustikuga (täisprotsessoriga) ja kärbitud käsustikuga arvuti). Põhimõtteliselt erinevad need käsustiku iseloomult, mida nende keskprotsessor tõlgendab. </a:t>
            </a:r>
          </a:p>
          <a:p>
            <a:r>
              <a:rPr lang="et-EE" sz="1200" kern="1200" dirty="0" smtClean="0">
                <a:solidFill>
                  <a:schemeClr val="tx1"/>
                </a:solidFill>
                <a:effectLst/>
                <a:latin typeface="Arial" charset="0"/>
                <a:ea typeface="+mn-ea"/>
                <a:cs typeface="+mn-cs"/>
              </a:rPr>
              <a:t>CISC protsessorite peamiseks iseloomustavaks jooneks on nende kalduvus vähendada käskude arvu programmis, pakkudes suurt hulka käske, mis hõlmavad suurt valikut erinevaid ülesandeid. Käsud tõlgitakse sageli keskprotsessori poolt reaks mikrokäskudeks, mis teostavad keerulisemaid CISC käsu poolt nõutud operatsioone. Teostatavate ülesannete eripalgelisuse tõttu vajavad CISC käsud muutuval arvul bittide kodeerimist ja rohkem kui üht hankimise ja rakendamise tsüklit.</a:t>
            </a:r>
          </a:p>
          <a:p>
            <a:r>
              <a:rPr lang="et-EE" sz="1200" kern="1200" dirty="0" smtClean="0">
                <a:solidFill>
                  <a:schemeClr val="tx1"/>
                </a:solidFill>
                <a:effectLst/>
                <a:latin typeface="Arial" charset="0"/>
                <a:ea typeface="+mn-ea"/>
                <a:cs typeface="+mn-cs"/>
              </a:rPr>
              <a:t> </a:t>
            </a:r>
          </a:p>
          <a:p>
            <a:r>
              <a:rPr lang="et-EE" sz="1200" kern="1200" dirty="0" smtClean="0">
                <a:solidFill>
                  <a:schemeClr val="tx1"/>
                </a:solidFill>
                <a:effectLst/>
                <a:latin typeface="Arial" charset="0"/>
                <a:ea typeface="+mn-ea"/>
                <a:cs typeface="+mn-cs"/>
              </a:rPr>
              <a:t>RISC -süsteemidel on aga kalduvus lühendada aega, mis kulub elementaaroperatsioonidele (takt), lihtsustades protsessori poolt toetavaid käske. Sellisel juhul selliseid käske ei tõlgita mikrokäskudeks vaid need rakendatakse otse riistvara skeemide poolt. Varjuküljeks on selle lähenemise juures tavaliselt see, et mingi programmi teostamiseks vajatakse rohkem käske võrreldes CISC-protsessoritega ning tõlkimine programmide ja masinkäskude vahel on tavaliselt keerulisem. Teisalt sobivad RISC-süsteemid paremini protsessi käskude töötlemiseks paralleelselt konveierrakendustes. Sellisel juhul keskprotsessor töötab korraga rohkem kui ühe käsuga, osaliselt kattuvate järjestikuste käskude teostamisega, mis suurendab tunduvalt läbilaskevõimet. Sellel põhjusel on RISC-süsteemide puhul usutud, et need on kiiremad kui CISC -süsteemid. </a:t>
            </a:r>
          </a:p>
          <a:p>
            <a:r>
              <a:rPr lang="et-EE" sz="1200" kern="1200" dirty="0" smtClean="0">
                <a:solidFill>
                  <a:schemeClr val="tx1"/>
                </a:solidFill>
                <a:effectLst/>
                <a:latin typeface="Arial" charset="0"/>
                <a:ea typeface="+mn-ea"/>
                <a:cs typeface="+mn-cs"/>
              </a:rPr>
              <a:t>Motorola 680x0 perekonna protsessorid on näiteks CISC -tüüpi lahendusest. RISC -protsessorite näiteks võiks esitada ka PowerPC, SPARC, MIPS ja Alpha. Protsessorid Intel x86 (IA-32) perekonnast on sageli liigitatud CISC-protsessorite hulka. Oma sisemistes rakendustes kalduvad need ühendama mõlemat lähenemisviisi.</a:t>
            </a:r>
          </a:p>
          <a:p>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37</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b="1" kern="1200" dirty="0" smtClean="0">
                <a:solidFill>
                  <a:schemeClr val="tx1"/>
                </a:solidFill>
                <a:effectLst/>
                <a:latin typeface="Arial" charset="0"/>
                <a:ea typeface="+mn-ea"/>
                <a:cs typeface="+mn-cs"/>
              </a:rPr>
              <a:t>Konveier</a:t>
            </a:r>
          </a:p>
          <a:p>
            <a:r>
              <a:rPr lang="et-EE" sz="1200" kern="1200" dirty="0" smtClean="0">
                <a:solidFill>
                  <a:schemeClr val="tx1"/>
                </a:solidFill>
                <a:effectLst/>
                <a:latin typeface="Arial" charset="0"/>
                <a:ea typeface="+mn-ea"/>
                <a:cs typeface="+mn-cs"/>
              </a:rPr>
              <a:t>Konveieri meetod kasutab ära seda seika, et mis tahes käsku võib vaadelda kui eraldiseisvat mikrooperatsioonide jada. Konveiermeetodi aluseks on mikrooperatsioonide ajaline kattuvus, mis vastavad eri käskudele, just nagu koosteliinil (konveieril). Näiteks laetakse iga käsk eraldi dekodeerimisregistrisse (väljakutsumine), dekodeeritakse ja lõpuks täidetakse. Samaaegselt suudab protsessor hallata kolme erinevat käsku, millest üks on väljakutsumise astmel, üks dekodeerimise astmel ja üks täitmise astmel</a:t>
            </a:r>
          </a:p>
          <a:p>
            <a:endParaRPr lang="et-EE" sz="1200" kern="1200" dirty="0" smtClean="0">
              <a:solidFill>
                <a:schemeClr val="tx1"/>
              </a:solidFill>
              <a:effectLst/>
              <a:latin typeface="Arial" charset="0"/>
              <a:ea typeface="+mn-ea"/>
              <a:cs typeface="+mn-cs"/>
            </a:endParaRPr>
          </a:p>
          <a:p>
            <a:r>
              <a:rPr lang="et-EE" sz="1200" kern="1200" dirty="0" smtClean="0">
                <a:solidFill>
                  <a:schemeClr val="tx1"/>
                </a:solidFill>
                <a:effectLst/>
                <a:latin typeface="Arial" charset="0"/>
                <a:ea typeface="+mn-ea"/>
                <a:cs typeface="+mn-cs"/>
              </a:rPr>
              <a:t>Alati pole konveieris võimalik kasutada järgnevate käskude osalist kattumist. See võib juhtuda siis, kui näiteks järgneva käsu täitmine sõltub käsiolevate käskude tulemustest (tingimusliku hargnemise käsk). Sellisel juhul on ikkagi vajalik oodata käsioleva käsu lõpetamist enne uue käsu täitmise alustamist. Sellises olukorras öeldakse, et konveieril on </a:t>
            </a:r>
            <a:r>
              <a:rPr lang="et-EE" sz="1200" i="1" kern="1200" dirty="0" smtClean="0">
                <a:solidFill>
                  <a:schemeClr val="tx1"/>
                </a:solidFill>
                <a:effectLst/>
                <a:latin typeface="Arial" charset="0"/>
                <a:ea typeface="+mn-ea"/>
                <a:cs typeface="+mn-cs"/>
              </a:rPr>
              <a:t>seisak</a:t>
            </a:r>
            <a:r>
              <a:rPr lang="et-EE" sz="1200" kern="1200" dirty="0" smtClean="0">
                <a:solidFill>
                  <a:schemeClr val="tx1"/>
                </a:solidFill>
                <a:effectLst/>
                <a:latin typeface="Arial" charset="0"/>
                <a:ea typeface="+mn-ea"/>
                <a:cs typeface="+mn-cs"/>
              </a:rPr>
              <a:t>. </a:t>
            </a:r>
          </a:p>
          <a:p>
            <a:r>
              <a:rPr lang="et-EE" sz="1200" kern="1200" dirty="0" smtClean="0">
                <a:solidFill>
                  <a:schemeClr val="tx1"/>
                </a:solidFill>
                <a:effectLst/>
                <a:latin typeface="Arial" charset="0"/>
                <a:ea typeface="+mn-ea"/>
                <a:cs typeface="+mn-cs"/>
              </a:rPr>
              <a:t>Seisak võib veel juhtuda siis, kui mingi käsk nõuab operandina eelmise käsu tulemust. Loomulikult vähendab konveieri peatumine süsteemi jõudlust. On olemas mitmesuguseid tehnikaid, kuidas seisakuid vältida, muuhulgas käskude järjekorra ümberkorraldamine (püüdes vältida olukorda, kus mingile käsule eelnevad vahetult sellised käsud, millest selle täitmine sõltub).</a:t>
            </a:r>
          </a:p>
          <a:p>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38</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b="1" kern="1200" dirty="0" smtClean="0">
                <a:solidFill>
                  <a:schemeClr val="tx1"/>
                </a:solidFill>
                <a:effectLst/>
                <a:latin typeface="Arial" charset="0"/>
                <a:ea typeface="+mn-ea"/>
                <a:cs typeface="+mn-cs"/>
              </a:rPr>
              <a:t>Käsutaseme parallelism</a:t>
            </a:r>
          </a:p>
          <a:p>
            <a:r>
              <a:rPr lang="et-EE" sz="1200" kern="1200" dirty="0" smtClean="0">
                <a:solidFill>
                  <a:schemeClr val="tx1"/>
                </a:solidFill>
                <a:effectLst/>
                <a:latin typeface="Arial" charset="0"/>
                <a:ea typeface="+mn-ea"/>
                <a:cs typeface="+mn-cs"/>
              </a:rPr>
              <a:t>Käsutaseme parallelism (</a:t>
            </a:r>
            <a:r>
              <a:rPr lang="et-EE" sz="1200" u="dotDash" kern="1200" dirty="0" smtClean="0">
                <a:solidFill>
                  <a:schemeClr val="tx1"/>
                </a:solidFill>
                <a:effectLst/>
                <a:latin typeface="Arial" charset="0"/>
                <a:ea typeface="+mn-ea"/>
                <a:cs typeface="+mn-cs"/>
              </a:rPr>
              <a:t>ILP</a:t>
            </a:r>
            <a:r>
              <a:rPr lang="et-EE" sz="1200" kern="1200" dirty="0" smtClean="0">
                <a:solidFill>
                  <a:schemeClr val="tx1"/>
                </a:solidFill>
                <a:effectLst/>
                <a:latin typeface="Arial" charset="0"/>
                <a:ea typeface="+mn-ea"/>
                <a:cs typeface="+mn-cs"/>
              </a:rPr>
              <a:t>) viitab võimalusele täita mitut käsku samaaegselt. On olemas kaks varianti </a:t>
            </a:r>
            <a:r>
              <a:rPr lang="et-EE" sz="1200" u="dotDash" kern="1200" dirty="0" smtClean="0">
                <a:solidFill>
                  <a:schemeClr val="tx1"/>
                </a:solidFill>
                <a:effectLst/>
                <a:latin typeface="Arial" charset="0"/>
                <a:ea typeface="+mn-ea"/>
                <a:cs typeface="+mn-cs"/>
              </a:rPr>
              <a:t>ILP</a:t>
            </a:r>
            <a:r>
              <a:rPr lang="et-EE" sz="1200" kern="1200" dirty="0" smtClean="0">
                <a:solidFill>
                  <a:schemeClr val="tx1"/>
                </a:solidFill>
                <a:effectLst/>
                <a:latin typeface="Arial" charset="0"/>
                <a:ea typeface="+mn-ea"/>
                <a:cs typeface="+mn-cs"/>
              </a:rPr>
              <a:t> lahendusteks:</a:t>
            </a:r>
          </a:p>
          <a:p>
            <a:pPr lvl="0"/>
            <a:r>
              <a:rPr lang="et-EE" sz="1200" kern="1200" dirty="0" smtClean="0">
                <a:solidFill>
                  <a:schemeClr val="tx1"/>
                </a:solidFill>
                <a:effectLst/>
                <a:latin typeface="Arial" charset="0"/>
                <a:ea typeface="+mn-ea"/>
                <a:cs typeface="+mn-cs"/>
              </a:rPr>
              <a:t>Rohkemate käskude samaaegne täitmine, mis peavad siiski olema erineval täitmise astmetel. Sellisel juhul on tegemist konveieriga.</a:t>
            </a:r>
          </a:p>
          <a:p>
            <a:pPr lvl="0"/>
            <a:r>
              <a:rPr lang="et-EE" sz="1200" kern="1200" dirty="0" smtClean="0">
                <a:solidFill>
                  <a:schemeClr val="tx1"/>
                </a:solidFill>
                <a:effectLst/>
                <a:latin typeface="Arial" charset="0"/>
                <a:ea typeface="+mn-ea"/>
                <a:cs typeface="+mn-cs"/>
              </a:rPr>
              <a:t>Eri käskude samal astmel oleku võimaldamine. See lahendus muidugi nõuab täitmise ressursside mitmekordistamist. Seda lahendust pakub superskalaarne protsessor.</a:t>
            </a:r>
          </a:p>
          <a:p>
            <a:pPr lvl="0"/>
            <a:endParaRPr lang="et-EE" sz="1200" kern="1200" dirty="0" smtClean="0">
              <a:solidFill>
                <a:schemeClr val="tx1"/>
              </a:solidFill>
              <a:effectLst/>
              <a:latin typeface="Arial" charset="0"/>
              <a:ea typeface="+mn-ea"/>
              <a:cs typeface="+mn-cs"/>
            </a:endParaRPr>
          </a:p>
          <a:p>
            <a:r>
              <a:rPr lang="et-EE" sz="1200" b="1" kern="1200" dirty="0" smtClean="0">
                <a:solidFill>
                  <a:schemeClr val="tx1"/>
                </a:solidFill>
                <a:effectLst/>
                <a:latin typeface="Arial" charset="0"/>
                <a:ea typeface="+mn-ea"/>
                <a:cs typeface="+mn-cs"/>
              </a:rPr>
              <a:t>Superskalaarsed arhitektuurid</a:t>
            </a:r>
          </a:p>
          <a:p>
            <a:r>
              <a:rPr lang="et-EE" sz="1200" kern="1200" dirty="0" smtClean="0">
                <a:solidFill>
                  <a:schemeClr val="tx1"/>
                </a:solidFill>
                <a:effectLst/>
                <a:latin typeface="Arial" charset="0"/>
                <a:ea typeface="+mn-ea"/>
                <a:cs typeface="+mn-cs"/>
              </a:rPr>
              <a:t>Me nimetame </a:t>
            </a:r>
            <a:r>
              <a:rPr lang="et-EE" sz="1200" b="1" kern="1200" dirty="0" smtClean="0">
                <a:solidFill>
                  <a:schemeClr val="tx1"/>
                </a:solidFill>
                <a:effectLst/>
                <a:latin typeface="Arial" charset="0"/>
                <a:ea typeface="+mn-ea"/>
                <a:cs typeface="+mn-cs"/>
              </a:rPr>
              <a:t>superskalaarseteks</a:t>
            </a:r>
            <a:r>
              <a:rPr lang="et-EE" sz="1200" kern="1200" dirty="0" smtClean="0">
                <a:solidFill>
                  <a:schemeClr val="tx1"/>
                </a:solidFill>
                <a:effectLst/>
                <a:latin typeface="Arial" charset="0"/>
                <a:ea typeface="+mn-ea"/>
                <a:cs typeface="+mn-cs"/>
              </a:rPr>
              <a:t> selliseid arhitektuure, mis on varustatud rohkem kui ühe konveieriga. Selliste arhitektuuride puhul on funktsionaalsed seadmed konveieris dubleeritud. Seega peale rohkem kui käsu samaaegsele täitmisele on käsil erinevad käsud samal täitmise astmel. On olemas kaks lahendust superskalaarses protsessoris:</a:t>
            </a:r>
          </a:p>
          <a:p>
            <a:pPr lvl="0"/>
            <a:r>
              <a:rPr lang="et-EE" sz="1200" kern="1200" dirty="0" smtClean="0">
                <a:solidFill>
                  <a:schemeClr val="tx1"/>
                </a:solidFill>
                <a:effectLst/>
                <a:latin typeface="Arial" charset="0"/>
                <a:ea typeface="+mn-ea"/>
                <a:cs typeface="+mn-cs"/>
              </a:rPr>
              <a:t>sõltumatud konveierid: iga funktsionaalne seade kuulub mingi kindla konveieri juurde</a:t>
            </a:r>
          </a:p>
          <a:p>
            <a:pPr lvl="0"/>
            <a:r>
              <a:rPr lang="et-EE" sz="1200" kern="1200" dirty="0" smtClean="0">
                <a:solidFill>
                  <a:schemeClr val="tx1"/>
                </a:solidFill>
                <a:effectLst/>
                <a:latin typeface="Arial" charset="0"/>
                <a:ea typeface="+mn-ea"/>
                <a:cs typeface="+mn-cs"/>
              </a:rPr>
              <a:t>osaliselt kattuvad konveierid: funktsionaalsete seadmete osas kulude kokkuhoidmiseks on mõned seadmed eri konveierite jaoks ühised.</a:t>
            </a:r>
          </a:p>
          <a:p>
            <a:r>
              <a:rPr lang="et-EE" sz="1200" kern="1200" dirty="0" smtClean="0">
                <a:solidFill>
                  <a:schemeClr val="tx1"/>
                </a:solidFill>
                <a:effectLst/>
                <a:latin typeface="Arial" charset="0"/>
                <a:ea typeface="+mn-ea"/>
                <a:cs typeface="+mn-cs"/>
              </a:rPr>
              <a:t>Teisel juhul vajatakse täiendavaid riistvara komponente, mis võimaldaksid lahendada konflikte, kus konveierid üritavad juurdepääsu samale jagatud seadmele üheaegselt.</a:t>
            </a:r>
          </a:p>
          <a:p>
            <a:r>
              <a:rPr lang="et-EE" sz="1200" kern="1200" dirty="0" smtClean="0">
                <a:solidFill>
                  <a:schemeClr val="tx1"/>
                </a:solidFill>
                <a:effectLst/>
                <a:latin typeface="Arial" charset="0"/>
                <a:ea typeface="+mn-ea"/>
                <a:cs typeface="+mn-cs"/>
              </a:rPr>
              <a:t>Intel Pentiumi protsessoril on konveier u, mida saab kasutada ükskõik milliseks operatsiooniks, ning konveier v, mida saab kasutada ainult lihtoperatsioonideks, mis teostatakse täisarvulistel operandidel.</a:t>
            </a:r>
          </a:p>
          <a:p>
            <a:pPr lvl="0"/>
            <a:endParaRPr lang="et-EE"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It is very important to be able to measure the performance of a processor from both designer’s and user’s perspective in order to compare different architectures. Complexity of modern processors, however, makes it difficult to derive consistent measurements of processor performance. In the past, the clock frequency, i.e., the inverse of the clock period (the time taken by a clock cycle to complete) was usually adopted as a parameter to measure processor performance. In modern systems, clock frequency in itself does not make much sense since, for example, a pipelined system with n stages can be as fast as n times a processor with no pipeline.</a:t>
            </a:r>
            <a:endParaRPr lang="et-EE"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Later, </a:t>
            </a:r>
            <a:r>
              <a:rPr lang="en-US" sz="1200" u="dotDash" kern="1200" dirty="0" smtClean="0">
                <a:solidFill>
                  <a:schemeClr val="tx1"/>
                </a:solidFill>
                <a:effectLst/>
                <a:latin typeface="Arial" charset="0"/>
                <a:ea typeface="+mn-ea"/>
                <a:cs typeface="+mn-cs"/>
              </a:rPr>
              <a:t>MIPS</a:t>
            </a:r>
            <a:r>
              <a:rPr lang="en-US" sz="1200" kern="1200" dirty="0" smtClean="0">
                <a:solidFill>
                  <a:schemeClr val="tx1"/>
                </a:solidFill>
                <a:effectLst/>
                <a:latin typeface="Arial" charset="0"/>
                <a:ea typeface="+mn-ea"/>
                <a:cs typeface="+mn-cs"/>
              </a:rPr>
              <a:t>, or Million of Instructions per Second, was introduced as a unit of measure. But this unit also proved to be inappropriate to compare different architectures.</a:t>
            </a:r>
            <a:endParaRPr lang="et-EE"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Currently, we resort to suitable software suites (called benchmarks). When executed on different systems, they allow designers to compare performance based on experimental data.</a:t>
            </a:r>
            <a:endParaRPr lang="et-EE" sz="1200" kern="1200" dirty="0" smtClean="0">
              <a:solidFill>
                <a:schemeClr val="tx1"/>
              </a:solidFill>
              <a:effectLst/>
              <a:latin typeface="Arial" charset="0"/>
              <a:ea typeface="+mn-ea"/>
              <a:cs typeface="+mn-cs"/>
            </a:endParaRPr>
          </a:p>
          <a:p>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39</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b="1" dirty="0" smtClean="0"/>
              <a:t>http://en.wikipedia.org/wiki/MMX_(instruction_set)</a:t>
            </a:r>
          </a:p>
          <a:p>
            <a:r>
              <a:rPr lang="et-EE" b="1" dirty="0" smtClean="0"/>
              <a:t>http://en.wikipedia.org/wiki/Streaming_SIMD_Extensions</a:t>
            </a:r>
          </a:p>
          <a:p>
            <a:r>
              <a:rPr lang="en-US" b="1" dirty="0" smtClean="0"/>
              <a:t>Streaming SIMD Extensions</a:t>
            </a:r>
            <a:r>
              <a:rPr lang="en-US" dirty="0" smtClean="0"/>
              <a:t> (</a:t>
            </a:r>
            <a:r>
              <a:rPr lang="en-US" b="1" dirty="0" smtClean="0"/>
              <a:t>SSE</a:t>
            </a:r>
            <a:r>
              <a:rPr lang="en-US" dirty="0" smtClean="0"/>
              <a:t>) is a </a:t>
            </a:r>
            <a:r>
              <a:rPr lang="en-US" dirty="0" smtClean="0">
                <a:hlinkClick r:id="rId3" action="ppaction://hlinkfile"/>
              </a:rPr>
              <a:t>SIMD</a:t>
            </a:r>
            <a:r>
              <a:rPr lang="en-US" dirty="0" smtClean="0"/>
              <a:t> </a:t>
            </a:r>
            <a:r>
              <a:rPr lang="en-US" dirty="0" smtClean="0">
                <a:hlinkClick r:id="rId4" action="ppaction://hlinkfile"/>
              </a:rPr>
              <a:t>instruction set</a:t>
            </a:r>
            <a:r>
              <a:rPr lang="en-US" dirty="0" smtClean="0"/>
              <a:t> extension to the </a:t>
            </a:r>
            <a:r>
              <a:rPr lang="en-US" dirty="0" smtClean="0">
                <a:hlinkClick r:id="rId5" action="ppaction://hlinkfile"/>
              </a:rPr>
              <a:t>x86</a:t>
            </a:r>
            <a:r>
              <a:rPr lang="en-US" dirty="0" smtClean="0"/>
              <a:t> architecture, designed by </a:t>
            </a:r>
            <a:r>
              <a:rPr lang="en-US" dirty="0" smtClean="0">
                <a:hlinkClick r:id="rId6" action="ppaction://hlinkfile" tooltip="Intel"/>
              </a:rPr>
              <a:t>Intel</a:t>
            </a:r>
            <a:r>
              <a:rPr lang="en-US" dirty="0" smtClean="0"/>
              <a:t> and introduced in 1999 in their </a:t>
            </a:r>
            <a:r>
              <a:rPr lang="en-US" dirty="0" smtClean="0">
                <a:hlinkClick r:id="rId7" action="ppaction://hlinkfile"/>
              </a:rPr>
              <a:t>Pentium III</a:t>
            </a:r>
            <a:r>
              <a:rPr lang="en-US" dirty="0" smtClean="0"/>
              <a:t> series processors as a reply to </a:t>
            </a:r>
            <a:r>
              <a:rPr lang="en-US" dirty="0" smtClean="0">
                <a:hlinkClick r:id="rId8" action="ppaction://hlinkfile" tooltip="AMD"/>
              </a:rPr>
              <a:t>AMD</a:t>
            </a:r>
            <a:r>
              <a:rPr lang="en-US" dirty="0" smtClean="0"/>
              <a:t>'s </a:t>
            </a:r>
            <a:r>
              <a:rPr lang="en-US" dirty="0" smtClean="0">
                <a:hlinkClick r:id="rId9" action="ppaction://hlinkfile"/>
              </a:rPr>
              <a:t>3DNow!</a:t>
            </a:r>
            <a:r>
              <a:rPr lang="en-US" dirty="0" smtClean="0"/>
              <a:t> (which had debuted a year earlier). SSE contains 70 new instructions. SIMD instructions can greatly increase performance when exactly the same operations are to be performed on multiple data objects. A typical application is graphics processing.</a:t>
            </a:r>
            <a:endParaRPr lang="et-EE" dirty="0" smtClean="0"/>
          </a:p>
          <a:p>
            <a:r>
              <a:rPr lang="et-EE" dirty="0" smtClean="0"/>
              <a:t>http://en.wikipedia.org/wiki/SSE4</a:t>
            </a:r>
          </a:p>
          <a:p>
            <a:r>
              <a:rPr lang="et-EE" dirty="0" smtClean="0"/>
              <a:t>http://en.wikipedia.org/wiki/Advanced_Vector_Extensions</a:t>
            </a:r>
          </a:p>
          <a:p>
            <a:r>
              <a:rPr lang="en-US" dirty="0" smtClean="0"/>
              <a:t>Suitable for </a:t>
            </a:r>
            <a:r>
              <a:rPr lang="en-US" dirty="0" smtClean="0">
                <a:hlinkClick r:id="rId10" action="ppaction://hlinkfile"/>
              </a:rPr>
              <a:t>floating point</a:t>
            </a:r>
            <a:r>
              <a:rPr lang="en-US" dirty="0" smtClean="0"/>
              <a:t>-intensive calculations in multimedia, scientific and financial applications (</a:t>
            </a:r>
            <a:r>
              <a:rPr lang="en-US" dirty="0" smtClean="0">
                <a:hlinkClick r:id="rId11" action="ppaction://hlinkfile"/>
              </a:rPr>
              <a:t>integer</a:t>
            </a:r>
            <a:r>
              <a:rPr lang="en-US" dirty="0" smtClean="0"/>
              <a:t> operations are expected in later extensions). Increases parallelism and throughput in floating point </a:t>
            </a:r>
            <a:r>
              <a:rPr lang="en-US" dirty="0" smtClean="0">
                <a:hlinkClick r:id="rId3" action="ppaction://hlinkfile"/>
              </a:rPr>
              <a:t>SIMD</a:t>
            </a:r>
            <a:r>
              <a:rPr lang="en-US" dirty="0" smtClean="0"/>
              <a:t> calculations. Reduces register load due to the non-destructive instructions.</a:t>
            </a:r>
          </a:p>
          <a:p>
            <a:r>
              <a:rPr lang="en-US" b="1" dirty="0" smtClean="0"/>
              <a:t>[</a:t>
            </a:r>
            <a:r>
              <a:rPr lang="en-US" b="1" dirty="0" smtClean="0">
                <a:hlinkClick r:id="rId12" action="ppaction://hlinkfile" tooltip="Edit section: Compiler and Assembler support"/>
              </a:rPr>
              <a:t>edit</a:t>
            </a:r>
            <a:r>
              <a:rPr lang="en-US" b="1" dirty="0" smtClean="0"/>
              <a:t>] Compiler and Assembler support</a:t>
            </a:r>
          </a:p>
          <a:p>
            <a:r>
              <a:rPr lang="en-US" dirty="0" smtClean="0"/>
              <a:t>Recent releases of </a:t>
            </a:r>
            <a:r>
              <a:rPr lang="en-US" dirty="0" smtClean="0">
                <a:hlinkClick r:id="rId13" action="ppaction://hlinkfile"/>
              </a:rPr>
              <a:t>GCC</a:t>
            </a:r>
            <a:r>
              <a:rPr lang="en-US" dirty="0" smtClean="0"/>
              <a:t> starting with 4.4 (although there was a 4.3 branch with certain support) and the Intel Compiler Suite support AVX starting with version 11.1. The </a:t>
            </a:r>
            <a:r>
              <a:rPr lang="en-US" dirty="0" smtClean="0">
                <a:hlinkClick r:id="rId14" action="ppaction://hlinkfile" tooltip="Visual Studio 2010"/>
              </a:rPr>
              <a:t>Visual Studio 2010</a:t>
            </a:r>
            <a:r>
              <a:rPr lang="en-US" dirty="0" smtClean="0"/>
              <a:t> compiler supports AVX via intrinsic and /</a:t>
            </a:r>
            <a:r>
              <a:rPr lang="en-US" dirty="0" err="1" smtClean="0"/>
              <a:t>arch:AVX</a:t>
            </a:r>
            <a:r>
              <a:rPr lang="en-US" dirty="0" smtClean="0"/>
              <a:t> switch. The </a:t>
            </a:r>
            <a:r>
              <a:rPr lang="en-US" dirty="0" smtClean="0">
                <a:hlinkClick r:id="rId15" action="ppaction://hlinkfile"/>
              </a:rPr>
              <a:t>GNU Assembler</a:t>
            </a:r>
            <a:r>
              <a:rPr lang="en-US" dirty="0" smtClean="0"/>
              <a:t> (GAS) inline assembly functions support these instructions (accessible via GCC), as do Intel primitives and Intel inline assembler (closely compatible to GAS, although more general in its handling of local references within inline code). Other assemblers such as </a:t>
            </a:r>
            <a:r>
              <a:rPr lang="en-US" dirty="0" smtClean="0">
                <a:hlinkClick r:id="rId16" action="ppaction://hlinkfile" tooltip="MASM"/>
              </a:rPr>
              <a:t>MASM</a:t>
            </a:r>
            <a:r>
              <a:rPr lang="en-US" dirty="0" smtClean="0"/>
              <a:t> VS2010 version, </a:t>
            </a:r>
            <a:r>
              <a:rPr lang="en-US" dirty="0" smtClean="0">
                <a:hlinkClick r:id="rId17" action="ppaction://hlinkfile" tooltip="YASM"/>
              </a:rPr>
              <a:t>YASM</a:t>
            </a:r>
            <a:r>
              <a:rPr lang="en-US" dirty="0" smtClean="0"/>
              <a:t> 0.7.0, </a:t>
            </a:r>
            <a:r>
              <a:rPr lang="en-US" dirty="0" smtClean="0">
                <a:hlinkClick r:id="rId18" action="ppaction://hlinkfile"/>
              </a:rPr>
              <a:t>FASM</a:t>
            </a:r>
            <a:r>
              <a:rPr lang="en-US" dirty="0" smtClean="0"/>
              <a:t> and </a:t>
            </a:r>
            <a:r>
              <a:rPr lang="en-US" dirty="0" smtClean="0">
                <a:hlinkClick r:id="rId19" action="ppaction://hlinkfile" tooltip="Netwide Assembler"/>
              </a:rPr>
              <a:t>NASM</a:t>
            </a:r>
            <a:r>
              <a:rPr lang="en-US" dirty="0" smtClean="0"/>
              <a:t> also apparently support AVX instructions.</a:t>
            </a:r>
          </a:p>
          <a:p>
            <a:r>
              <a:rPr lang="en-US" b="1" dirty="0" smtClean="0"/>
              <a:t>[</a:t>
            </a:r>
            <a:r>
              <a:rPr lang="en-US" b="1" dirty="0" smtClean="0">
                <a:hlinkClick r:id="rId20" action="ppaction://hlinkfile" tooltip="Edit section: Operating system support"/>
              </a:rPr>
              <a:t>edit</a:t>
            </a:r>
            <a:r>
              <a:rPr lang="en-US" b="1" dirty="0" smtClean="0"/>
              <a:t>] Operating system support</a:t>
            </a:r>
          </a:p>
          <a:p>
            <a:r>
              <a:rPr lang="en-US" dirty="0" smtClean="0"/>
              <a:t>AVX adds new register-state through the 256-bit wide YMM register-file, so explicit </a:t>
            </a:r>
            <a:r>
              <a:rPr lang="en-US" dirty="0" smtClean="0">
                <a:hlinkClick r:id="rId21" action="ppaction://hlinkfile"/>
              </a:rPr>
              <a:t>operating system</a:t>
            </a:r>
            <a:r>
              <a:rPr lang="en-US" dirty="0" smtClean="0"/>
              <a:t> support is required to properly save &amp; restore AVX's new registers between context switches. The following operating system versions will support AVX:</a:t>
            </a:r>
          </a:p>
          <a:p>
            <a:r>
              <a:rPr lang="en-US" dirty="0" smtClean="0"/>
              <a:t>Linux: supported since kernel version 2.6.30,</a:t>
            </a:r>
            <a:r>
              <a:rPr lang="en-US" baseline="30000" dirty="0" smtClean="0">
                <a:hlinkClick r:id="rId22" action="ppaction://hlinkfile"/>
              </a:rPr>
              <a:t>[2]</a:t>
            </a:r>
            <a:r>
              <a:rPr lang="en-US" dirty="0" smtClean="0"/>
              <a:t> released on June 9, 2009.</a:t>
            </a:r>
            <a:r>
              <a:rPr lang="en-US" baseline="30000" dirty="0" smtClean="0">
                <a:hlinkClick r:id="rId23" action="ppaction://hlinkfile"/>
              </a:rPr>
              <a:t>[3]</a:t>
            </a:r>
            <a:endParaRPr lang="en-US" dirty="0" smtClean="0"/>
          </a:p>
          <a:p>
            <a:r>
              <a:rPr lang="en-US" dirty="0" smtClean="0"/>
              <a:t>Windows: supported in Windows 7 SP1 and Windows Server 2008 R2 SP1.</a:t>
            </a:r>
            <a:r>
              <a:rPr lang="en-US" baseline="30000" dirty="0" smtClean="0">
                <a:hlinkClick r:id="rId24" action="ppaction://hlinkfile"/>
              </a:rPr>
              <a:t>[4]</a:t>
            </a:r>
            <a:r>
              <a:rPr lang="en-US" dirty="0" smtClean="0"/>
              <a:t>; hotfix 2517374 available for non-SP1 version of Windows Server 2008 R2.</a:t>
            </a:r>
            <a:r>
              <a:rPr lang="en-US" baseline="30000" dirty="0" smtClean="0">
                <a:hlinkClick r:id="rId25" action="ppaction://hlinkfile"/>
              </a:rPr>
              <a:t>[5]</a:t>
            </a:r>
            <a:r>
              <a:rPr lang="en-US" dirty="0" smtClean="0"/>
              <a:t>;</a:t>
            </a:r>
          </a:p>
          <a:p>
            <a:r>
              <a:rPr lang="en-US" b="1" dirty="0" smtClean="0"/>
              <a:t>[</a:t>
            </a:r>
            <a:r>
              <a:rPr lang="en-US" b="1" dirty="0" smtClean="0">
                <a:hlinkClick r:id="rId26" action="ppaction://hlinkfile" tooltip="Edit section: CPUs with AVX"/>
              </a:rPr>
              <a:t>edit</a:t>
            </a:r>
            <a:r>
              <a:rPr lang="en-US" b="1" dirty="0" smtClean="0"/>
              <a:t>] CPUs with AVX</a:t>
            </a:r>
          </a:p>
          <a:p>
            <a:r>
              <a:rPr lang="en-US" dirty="0" smtClean="0">
                <a:hlinkClick r:id="rId27" action="ppaction://hlinkfile" tooltip="Intel Corporation"/>
              </a:rPr>
              <a:t>Intel</a:t>
            </a:r>
            <a:endParaRPr lang="en-US" dirty="0" smtClean="0"/>
          </a:p>
          <a:p>
            <a:pPr lvl="1"/>
            <a:r>
              <a:rPr lang="en-US" dirty="0" smtClean="0">
                <a:hlinkClick r:id="rId28" action="ppaction://hlinkfile" tooltip="Sandy Bridge (microarchitecture)"/>
              </a:rPr>
              <a:t>Sandy Bridge</a:t>
            </a:r>
            <a:r>
              <a:rPr lang="en-US" dirty="0" smtClean="0"/>
              <a:t> processor, Q1 2011.</a:t>
            </a:r>
            <a:r>
              <a:rPr lang="en-US" baseline="30000" dirty="0" smtClean="0">
                <a:hlinkClick r:id="rId29" action="ppaction://hlinkfile"/>
              </a:rPr>
              <a:t>[6]</a:t>
            </a:r>
            <a:endParaRPr lang="en-US" dirty="0" smtClean="0"/>
          </a:p>
          <a:p>
            <a:r>
              <a:rPr lang="en-US" dirty="0" smtClean="0">
                <a:hlinkClick r:id="rId30" action="ppaction://hlinkfile" tooltip="Advanced Micro Devices"/>
              </a:rPr>
              <a:t>AMD</a:t>
            </a:r>
            <a:r>
              <a:rPr lang="en-US" dirty="0" smtClean="0"/>
              <a:t>:</a:t>
            </a:r>
          </a:p>
          <a:p>
            <a:pPr lvl="1"/>
            <a:r>
              <a:rPr lang="en-US" dirty="0" smtClean="0"/>
              <a:t>Future </a:t>
            </a:r>
            <a:r>
              <a:rPr lang="en-US" dirty="0" smtClean="0">
                <a:hlinkClick r:id="rId31" action="ppaction://hlinkfile" tooltip="Bulldozer (processor)"/>
              </a:rPr>
              <a:t>Bulldozer</a:t>
            </a:r>
            <a:r>
              <a:rPr lang="en-US" dirty="0" smtClean="0"/>
              <a:t> processor, Q2 2011.</a:t>
            </a:r>
            <a:r>
              <a:rPr lang="en-US" baseline="30000" dirty="0" smtClean="0">
                <a:hlinkClick r:id="rId32" action="ppaction://hlinkfile"/>
              </a:rPr>
              <a:t>[7]</a:t>
            </a:r>
            <a:endParaRPr lang="en-US" dirty="0" smtClean="0"/>
          </a:p>
          <a:p>
            <a:r>
              <a:rPr lang="en-US" dirty="0" smtClean="0"/>
              <a:t>Issues regarding compatibility between future Intel and AMD processors are discussed under </a:t>
            </a:r>
            <a:r>
              <a:rPr lang="en-US" dirty="0" smtClean="0">
                <a:hlinkClick r:id="rId33" action="ppaction://hlinkfile"/>
              </a:rPr>
              <a:t>XOP instruction set</a:t>
            </a:r>
            <a:r>
              <a:rPr lang="en-US" dirty="0" smtClean="0"/>
              <a:t>.</a:t>
            </a:r>
          </a:p>
          <a:p>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40</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b="1" kern="1200" dirty="0" smtClean="0">
                <a:solidFill>
                  <a:schemeClr val="tx1"/>
                </a:solidFill>
                <a:effectLst/>
                <a:latin typeface="Arial" charset="0"/>
                <a:ea typeface="+mn-ea"/>
                <a:cs typeface="+mn-cs"/>
              </a:rPr>
              <a:t>http://en.wikipedia.org/wiki/Von_Neumann_architecture</a:t>
            </a:r>
          </a:p>
          <a:p>
            <a:r>
              <a:rPr lang="et-EE" sz="1200" b="1" kern="1200" dirty="0" smtClean="0">
                <a:solidFill>
                  <a:schemeClr val="tx1"/>
                </a:solidFill>
                <a:effectLst/>
                <a:latin typeface="Arial" charset="0"/>
                <a:ea typeface="+mn-ea"/>
                <a:cs typeface="+mn-cs"/>
              </a:rPr>
              <a:t>Joonista tahvlile tänapäeva arvuti plokkskeem:</a:t>
            </a:r>
            <a:r>
              <a:rPr lang="et-EE" sz="1200" b="1" kern="1200" baseline="0" dirty="0" smtClean="0">
                <a:solidFill>
                  <a:schemeClr val="tx1"/>
                </a:solidFill>
                <a:effectLst/>
                <a:latin typeface="Arial" charset="0"/>
                <a:ea typeface="+mn-ea"/>
                <a:cs typeface="+mn-cs"/>
              </a:rPr>
              <a:t> ROM, CPU, RAM, CS, IO, HDD, PCIE</a:t>
            </a:r>
            <a:endParaRPr lang="et-EE" sz="1200" b="1" kern="1200" dirty="0" smtClean="0">
              <a:solidFill>
                <a:schemeClr val="tx1"/>
              </a:solidFill>
              <a:effectLst/>
              <a:latin typeface="Arial" charset="0"/>
              <a:ea typeface="+mn-ea"/>
              <a:cs typeface="+mn-cs"/>
            </a:endParaRPr>
          </a:p>
          <a:p>
            <a:r>
              <a:rPr lang="et-EE" sz="1200" b="1" kern="1200" dirty="0" smtClean="0">
                <a:solidFill>
                  <a:schemeClr val="tx1"/>
                </a:solidFill>
                <a:effectLst/>
                <a:latin typeface="Arial" charset="0"/>
                <a:ea typeface="+mn-ea"/>
                <a:cs typeface="+mn-cs"/>
              </a:rPr>
              <a:t>Töötlemisseade</a:t>
            </a:r>
          </a:p>
          <a:p>
            <a:r>
              <a:rPr lang="et-EE" sz="1200" kern="1200" dirty="0" smtClean="0">
                <a:solidFill>
                  <a:schemeClr val="tx1"/>
                </a:solidFill>
                <a:effectLst/>
                <a:latin typeface="Arial" charset="0"/>
                <a:ea typeface="+mn-ea"/>
                <a:cs typeface="+mn-cs"/>
              </a:rPr>
              <a:t>John von Neumann avaldas 1945. aastal teose, kus oli kirjeldatud arvutit, kus mälus hoitakse järjest masinkoodi käske ja andmeid, mida nende käskude abil töödelda tuleb. Sellised arvuteid nimetatakse Von Neumanni arhitektuuriga arvutiteks. Enamik tänapäeva arvutiteid on Von Neumanni arhitektuuriga st ühes mälus hoitakse nii käske kui ka andmeid, mida nende käskude abil töödelda tuleb.</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Lisalugemist: </a:t>
            </a:r>
            <a:r>
              <a:rPr lang="et-EE" sz="1200" u="none" strike="noStrike" kern="1200" dirty="0" smtClean="0">
                <a:solidFill>
                  <a:schemeClr val="tx1"/>
                </a:solidFill>
                <a:effectLst/>
                <a:latin typeface="Arial" charset="0"/>
                <a:ea typeface="+mn-ea"/>
                <a:cs typeface="+mn-cs"/>
                <a:hlinkClick r:id="rId3"/>
              </a:rPr>
              <a:t>wikipedia.org</a:t>
            </a: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Harvadi arhitektuuriga arvutites hoitekse andmeid ja käske eraldi mäludes. See teeb käskude töötlemise mõnevõrra kiiremaks, kuid samas teeks see arvuti ehituse olulisemalt keerulisemaks. Paljud ühekristalli arvutid on Harvardi arhitektuuriga.</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Lisalugemist: </a:t>
            </a:r>
            <a:r>
              <a:rPr lang="et-EE" sz="1200" u="none" strike="noStrike" kern="1200" dirty="0" smtClean="0">
                <a:solidFill>
                  <a:schemeClr val="tx1"/>
                </a:solidFill>
                <a:effectLst/>
                <a:latin typeface="Arial" charset="0"/>
                <a:ea typeface="+mn-ea"/>
                <a:cs typeface="+mn-cs"/>
                <a:hlinkClick r:id="rId4"/>
              </a:rPr>
              <a:t>wikipedia.org</a:t>
            </a:r>
            <a:r>
              <a:rPr lang="et-EE" sz="1200" kern="1200" dirty="0" smtClean="0">
                <a:solidFill>
                  <a:schemeClr val="tx1"/>
                </a:solidFill>
                <a:effectLst/>
                <a:latin typeface="Arial" charset="0"/>
                <a:ea typeface="+mn-ea"/>
                <a:cs typeface="+mn-cs"/>
              </a:rPr>
              <a:t> </a:t>
            </a:r>
            <a:br>
              <a:rPr lang="et-EE" sz="1200" kern="1200" dirty="0" smtClean="0">
                <a:solidFill>
                  <a:schemeClr val="tx1"/>
                </a:solidFill>
                <a:effectLst/>
                <a:latin typeface="Arial" charset="0"/>
                <a:ea typeface="+mn-ea"/>
                <a:cs typeface="+mn-cs"/>
              </a:rPr>
            </a:br>
            <a:endParaRPr lang="et-EE" sz="1200" kern="1200" dirty="0" smtClean="0">
              <a:solidFill>
                <a:schemeClr val="tx1"/>
              </a:solidFill>
              <a:effectLst/>
              <a:latin typeface="Arial" charset="0"/>
              <a:ea typeface="+mn-ea"/>
              <a:cs typeface="+mn-cs"/>
            </a:endParaRPr>
          </a:p>
          <a:p>
            <a:r>
              <a:rPr lang="et-EE" sz="1200" kern="1200" dirty="0" smtClean="0">
                <a:solidFill>
                  <a:schemeClr val="tx1"/>
                </a:solidFill>
                <a:effectLst/>
                <a:latin typeface="Arial" charset="0"/>
                <a:ea typeface="+mn-ea"/>
                <a:cs typeface="+mn-cs"/>
              </a:rPr>
              <a:t>Kui programmi teostatakse, siis töötlemisseade ehk </a:t>
            </a:r>
            <a:r>
              <a:rPr lang="et-EE" sz="1200" b="1" kern="1200" dirty="0" smtClean="0">
                <a:solidFill>
                  <a:schemeClr val="tx1"/>
                </a:solidFill>
                <a:effectLst/>
                <a:latin typeface="Arial" charset="0"/>
                <a:ea typeface="+mn-ea"/>
                <a:cs typeface="+mn-cs"/>
              </a:rPr>
              <a:t>protsessor</a:t>
            </a:r>
            <a:r>
              <a:rPr lang="et-EE" sz="1200" kern="1200" dirty="0" smtClean="0">
                <a:solidFill>
                  <a:schemeClr val="tx1"/>
                </a:solidFill>
                <a:effectLst/>
                <a:latin typeface="Arial" charset="0"/>
                <a:ea typeface="+mn-ea"/>
                <a:cs typeface="+mn-cs"/>
              </a:rPr>
              <a:t> itereerib sama põhisammude järjestust (tuntud ka Von Neumanni tsükli nime all):</a:t>
            </a:r>
          </a:p>
          <a:p>
            <a:pPr lvl="0"/>
            <a:r>
              <a:rPr lang="et-EE" sz="1200" kern="1200" dirty="0" smtClean="0">
                <a:solidFill>
                  <a:schemeClr val="tx1"/>
                </a:solidFill>
                <a:effectLst/>
                <a:latin typeface="Arial" charset="0"/>
                <a:ea typeface="+mn-ea"/>
                <a:cs typeface="+mn-cs"/>
              </a:rPr>
              <a:t>Mälu lugemine ja järgmise protsessoris teostamisele kuuluva juhendi salvestamine (</a:t>
            </a:r>
            <a:r>
              <a:rPr lang="et-EE" sz="1200" i="1" kern="1200" dirty="0" smtClean="0">
                <a:solidFill>
                  <a:schemeClr val="tx1"/>
                </a:solidFill>
                <a:effectLst/>
                <a:latin typeface="Arial" charset="0"/>
                <a:ea typeface="+mn-ea"/>
                <a:cs typeface="+mn-cs"/>
              </a:rPr>
              <a:t>Juhendi väljakutse</a:t>
            </a:r>
            <a:r>
              <a:rPr lang="et-EE" sz="1200" kern="1200" dirty="0" smtClean="0">
                <a:solidFill>
                  <a:schemeClr val="tx1"/>
                </a:solidFill>
                <a:effectLst/>
                <a:latin typeface="Arial" charset="0"/>
                <a:ea typeface="+mn-ea"/>
                <a:cs typeface="+mn-cs"/>
              </a:rPr>
              <a:t> samm)</a:t>
            </a:r>
          </a:p>
          <a:p>
            <a:pPr lvl="0"/>
            <a:r>
              <a:rPr lang="et-EE" sz="1200" kern="1200" dirty="0" smtClean="0">
                <a:solidFill>
                  <a:schemeClr val="tx1"/>
                </a:solidFill>
                <a:effectLst/>
                <a:latin typeface="Arial" charset="0"/>
                <a:ea typeface="+mn-ea"/>
                <a:cs typeface="+mn-cs"/>
              </a:rPr>
              <a:t>Väljaarvutamine, milliseid elementaaroperatsioone peab protsessor tegema selleks, et teostada äsja laetud juhendit (</a:t>
            </a:r>
            <a:r>
              <a:rPr lang="et-EE" sz="1200" i="1" kern="1200" dirty="0" smtClean="0">
                <a:solidFill>
                  <a:schemeClr val="tx1"/>
                </a:solidFill>
                <a:effectLst/>
                <a:latin typeface="Arial" charset="0"/>
                <a:ea typeface="+mn-ea"/>
                <a:cs typeface="+mn-cs"/>
              </a:rPr>
              <a:t>Dekodeerimise </a:t>
            </a:r>
            <a:r>
              <a:rPr lang="et-EE" sz="1200" kern="1200" dirty="0" smtClean="0">
                <a:solidFill>
                  <a:schemeClr val="tx1"/>
                </a:solidFill>
                <a:effectLst/>
                <a:latin typeface="Arial" charset="0"/>
                <a:ea typeface="+mn-ea"/>
                <a:cs typeface="+mn-cs"/>
              </a:rPr>
              <a:t> samm)</a:t>
            </a:r>
          </a:p>
          <a:p>
            <a:pPr lvl="0"/>
            <a:r>
              <a:rPr lang="et-EE" sz="1200" kern="1200" dirty="0" smtClean="0">
                <a:solidFill>
                  <a:schemeClr val="tx1"/>
                </a:solidFill>
                <a:effectLst/>
                <a:latin typeface="Arial" charset="0"/>
                <a:ea typeface="+mn-ea"/>
                <a:cs typeface="+mn-cs"/>
              </a:rPr>
              <a:t>Kohaste juhendite operandide kindlaksmääramine ja laadimine (</a:t>
            </a:r>
            <a:r>
              <a:rPr lang="et-EE" sz="1200" i="1" kern="1200" dirty="0" smtClean="0">
                <a:solidFill>
                  <a:schemeClr val="tx1"/>
                </a:solidFill>
                <a:effectLst/>
                <a:latin typeface="Arial" charset="0"/>
                <a:ea typeface="+mn-ea"/>
                <a:cs typeface="+mn-cs"/>
              </a:rPr>
              <a:t>Operandi väljakutse</a:t>
            </a:r>
            <a:r>
              <a:rPr lang="et-EE" sz="1200" kern="1200" dirty="0" smtClean="0">
                <a:solidFill>
                  <a:schemeClr val="tx1"/>
                </a:solidFill>
                <a:effectLst/>
                <a:latin typeface="Arial" charset="0"/>
                <a:ea typeface="+mn-ea"/>
                <a:cs typeface="+mn-cs"/>
              </a:rPr>
              <a:t> sammud)</a:t>
            </a:r>
          </a:p>
          <a:p>
            <a:pPr lvl="0"/>
            <a:r>
              <a:rPr lang="et-EE" sz="1200" kern="1200" dirty="0" smtClean="0">
                <a:solidFill>
                  <a:schemeClr val="tx1"/>
                </a:solidFill>
                <a:effectLst/>
                <a:latin typeface="Arial" charset="0"/>
                <a:ea typeface="+mn-ea"/>
                <a:cs typeface="+mn-cs"/>
              </a:rPr>
              <a:t>Juhendite rakendamine elementaaroperatsioonide jadana, mis on määratud dekodeerimise sammul (</a:t>
            </a:r>
            <a:r>
              <a:rPr lang="et-EE" sz="1200" i="1" kern="1200" dirty="0" smtClean="0">
                <a:solidFill>
                  <a:schemeClr val="tx1"/>
                </a:solidFill>
                <a:effectLst/>
                <a:latin typeface="Arial" charset="0"/>
                <a:ea typeface="+mn-ea"/>
                <a:cs typeface="+mn-cs"/>
              </a:rPr>
              <a:t>Rakendamise</a:t>
            </a:r>
            <a:r>
              <a:rPr lang="et-EE" sz="1200" kern="1200" dirty="0" smtClean="0">
                <a:solidFill>
                  <a:schemeClr val="tx1"/>
                </a:solidFill>
                <a:effectLst/>
                <a:latin typeface="Arial" charset="0"/>
                <a:ea typeface="+mn-ea"/>
                <a:cs typeface="+mn-cs"/>
              </a:rPr>
              <a:t> samm)</a:t>
            </a:r>
          </a:p>
          <a:p>
            <a:pPr lvl="0"/>
            <a:r>
              <a:rPr lang="et-EE" sz="1200" kern="1200" dirty="0" smtClean="0">
                <a:solidFill>
                  <a:schemeClr val="tx1"/>
                </a:solidFill>
                <a:effectLst/>
                <a:latin typeface="Arial" charset="0"/>
                <a:ea typeface="+mn-ea"/>
                <a:cs typeface="+mn-cs"/>
              </a:rPr>
              <a:t>Tulemuste salvestamine, kui seda nõutakse juhendis (</a:t>
            </a:r>
            <a:r>
              <a:rPr lang="et-EE" sz="1200" i="1" kern="1200" dirty="0" smtClean="0">
                <a:solidFill>
                  <a:schemeClr val="tx1"/>
                </a:solidFill>
                <a:effectLst/>
                <a:latin typeface="Arial" charset="0"/>
                <a:ea typeface="+mn-ea"/>
                <a:cs typeface="+mn-cs"/>
              </a:rPr>
              <a:t>Salvestamise</a:t>
            </a:r>
            <a:r>
              <a:rPr lang="et-EE" sz="1200" kern="1200" dirty="0" smtClean="0">
                <a:solidFill>
                  <a:schemeClr val="tx1"/>
                </a:solidFill>
                <a:effectLst/>
                <a:latin typeface="Arial" charset="0"/>
                <a:ea typeface="+mn-ea"/>
                <a:cs typeface="+mn-cs"/>
              </a:rPr>
              <a:t> samm)</a:t>
            </a:r>
          </a:p>
          <a:p>
            <a:pPr lvl="0"/>
            <a:r>
              <a:rPr lang="et-EE" sz="1200" kern="1200" dirty="0" smtClean="0">
                <a:solidFill>
                  <a:schemeClr val="tx1"/>
                </a:solidFill>
                <a:effectLst/>
                <a:latin typeface="Arial" charset="0"/>
                <a:ea typeface="+mn-ea"/>
                <a:cs typeface="+mn-cs"/>
              </a:rPr>
              <a:t>Määrab kindlaks järgmisena teostatava juhendi koha mäluseadmes..</a:t>
            </a:r>
          </a:p>
          <a:p>
            <a:endParaRPr lang="et-EE" dirty="0"/>
          </a:p>
        </p:txBody>
      </p:sp>
      <p:sp>
        <p:nvSpPr>
          <p:cNvPr id="4" name="Slide Number Placeholder 3"/>
          <p:cNvSpPr>
            <a:spLocks noGrp="1"/>
          </p:cNvSpPr>
          <p:nvPr>
            <p:ph type="sldNum" sz="quarter" idx="10"/>
          </p:nvPr>
        </p:nvSpPr>
        <p:spPr/>
        <p:txBody>
          <a:bodyPr/>
          <a:lstStyle/>
          <a:p>
            <a:fld id="{F2D44355-BDE4-45C7-9750-CED0B8D6659A}" type="slidenum">
              <a:rPr lang="en-GB" smtClean="0"/>
              <a:pPr/>
              <a:t>4</a:t>
            </a:fld>
            <a:endParaRPr lang="en-GB"/>
          </a:p>
        </p:txBody>
      </p:sp>
    </p:spTree>
    <p:extLst>
      <p:ext uri="{BB962C8B-B14F-4D97-AF65-F5344CB8AC3E}">
        <p14:creationId xmlns:p14="http://schemas.microsoft.com/office/powerpoint/2010/main" val="42143045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LGA</a:t>
            </a:r>
            <a:r>
              <a:rPr lang="en-US" dirty="0" smtClean="0"/>
              <a:t>1155 </a:t>
            </a:r>
            <a:r>
              <a:rPr lang="en-US" dirty="0" err="1" smtClean="0"/>
              <a:t>installijuhend</a:t>
            </a:r>
            <a:r>
              <a:rPr lang="en-US" dirty="0" smtClean="0"/>
              <a:t>:</a:t>
            </a:r>
            <a:endParaRPr lang="et-EE" dirty="0" smtClean="0"/>
          </a:p>
          <a:p>
            <a:r>
              <a:rPr lang="et-EE" dirty="0" smtClean="0"/>
              <a:t>http://download.intel.com/support/processors/corei5/sb/boxedprocessorinstallationmanual.pdf</a:t>
            </a:r>
            <a:endParaRPr lang="en-US" dirty="0" smtClean="0"/>
          </a:p>
          <a:p>
            <a:r>
              <a:rPr lang="en-US" dirty="0" smtClean="0"/>
              <a:t>Video:</a:t>
            </a:r>
            <a:r>
              <a:rPr lang="en-US" baseline="0" dirty="0" smtClean="0"/>
              <a:t> http://www.youtube.com/watch?v=6abFUpPPCfI</a:t>
            </a:r>
          </a:p>
          <a:p>
            <a:endParaRPr lang="et-EE" dirty="0"/>
          </a:p>
        </p:txBody>
      </p:sp>
      <p:sp>
        <p:nvSpPr>
          <p:cNvPr id="4" name="Slide Number Placeholder 3"/>
          <p:cNvSpPr>
            <a:spLocks noGrp="1"/>
          </p:cNvSpPr>
          <p:nvPr>
            <p:ph type="sldNum" sz="quarter" idx="10"/>
          </p:nvPr>
        </p:nvSpPr>
        <p:spPr/>
        <p:txBody>
          <a:bodyPr/>
          <a:lstStyle/>
          <a:p>
            <a:fld id="{F2D44355-BDE4-45C7-9750-CED0B8D6659A}" type="slidenum">
              <a:rPr lang="en-GB" smtClean="0"/>
              <a:pPr/>
              <a:t>41</a:t>
            </a:fld>
            <a:endParaRPr lang="en-GB"/>
          </a:p>
        </p:txBody>
      </p:sp>
    </p:spTree>
    <p:extLst>
      <p:ext uri="{BB962C8B-B14F-4D97-AF65-F5344CB8AC3E}">
        <p14:creationId xmlns:p14="http://schemas.microsoft.com/office/powerpoint/2010/main" val="1326906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1AD991B-0798-48D3-9413-C8997865AAE5}" type="slidenum">
              <a:rPr lang="en-US" smtClean="0"/>
              <a:pPr/>
              <a:t>42</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t-EE" sz="1200" b="0" i="0" u="none" strike="noStrike" kern="1200" baseline="0" dirty="0" smtClean="0">
              <a:solidFill>
                <a:schemeClr val="tx1"/>
              </a:solidFill>
              <a:latin typeface="+mn-lt"/>
              <a:ea typeface="+mn-ea"/>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1AD991B-0798-48D3-9413-C8997865AAE5}" type="slidenum">
              <a:rPr lang="en-US" smtClean="0"/>
              <a:pPr/>
              <a:t>43</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t-EE" sz="1200" b="0" i="0" u="none" strike="noStrike" kern="1200" baseline="0" dirty="0" smtClean="0">
              <a:solidFill>
                <a:schemeClr val="tx1"/>
              </a:solidFill>
              <a:latin typeface="+mn-lt"/>
              <a:ea typeface="+mn-ea"/>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1AD991B-0798-48D3-9413-C8997865AAE5}" type="slidenum">
              <a:rPr lang="en-US" smtClean="0"/>
              <a:pPr/>
              <a:t>44</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t-EE" sz="1200" b="0" i="0" u="none" strike="noStrike" kern="1200" baseline="0" dirty="0" smtClean="0">
              <a:solidFill>
                <a:schemeClr val="tx1"/>
              </a:solidFill>
              <a:latin typeface="+mn-lt"/>
              <a:ea typeface="+mn-ea"/>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45</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http://en.wikipedia.org/wiki/Harvard_architecture</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Harvadi arhitektuuriga arvutites hoitekse andmeid ja käske eraldi mäludes. See teeb käskude töötlemise mõnevõrra kiiremaks, kuid samas teeks see arvuti ehituse olulisemalt keerulisemaks. Paljud ühekristalli arvutid on Harvardi arhitektuuriga.</a:t>
            </a:r>
            <a:br>
              <a:rPr lang="et-EE" sz="1200" kern="1200" dirty="0" smtClean="0">
                <a:solidFill>
                  <a:schemeClr val="tx1"/>
                </a:solidFill>
                <a:effectLst/>
                <a:latin typeface="Arial" charset="0"/>
                <a:ea typeface="+mn-ea"/>
                <a:cs typeface="+mn-cs"/>
              </a:rPr>
            </a:br>
            <a:r>
              <a:rPr lang="en-US" dirty="0" smtClean="0">
                <a:hlinkClick r:id="rId3" action="ppaction://hlinkfile" tooltip="Digital signal processors"/>
              </a:rPr>
              <a:t>Digital signal processors</a:t>
            </a:r>
            <a:r>
              <a:rPr lang="en-US" dirty="0" smtClean="0"/>
              <a:t> (DSPs) generally execute small, highly-optimized audio or video processing algorithms. They avoid caches because their behavior must be extremely reproducible. The difficulties of coping with multiple address spaces are of secondary concern to speed of execution. As a result, some DSPs have multiple data memories in distinct address spaces to facilitate </a:t>
            </a:r>
            <a:r>
              <a:rPr lang="en-US" dirty="0" smtClean="0">
                <a:hlinkClick r:id="rId4" action="ppaction://hlinkfile"/>
              </a:rPr>
              <a:t>SIMD</a:t>
            </a:r>
            <a:r>
              <a:rPr lang="en-US" dirty="0" smtClean="0"/>
              <a:t> and </a:t>
            </a:r>
            <a:r>
              <a:rPr lang="en-US" dirty="0" smtClean="0">
                <a:hlinkClick r:id="rId5" action="ppaction://hlinkfile" tooltip="VLIW"/>
              </a:rPr>
              <a:t>VLIW</a:t>
            </a:r>
            <a:r>
              <a:rPr lang="en-US" dirty="0" smtClean="0"/>
              <a:t> processing. </a:t>
            </a:r>
            <a:r>
              <a:rPr lang="en-US" dirty="0" smtClean="0">
                <a:hlinkClick r:id="rId6" action="ppaction://hlinkfile"/>
              </a:rPr>
              <a:t>Texas Instruments TMS320</a:t>
            </a:r>
            <a:r>
              <a:rPr lang="en-US" dirty="0" smtClean="0"/>
              <a:t> C55x processors, as one example, have multiple parallel data buses (two write, three read) and one instruction bus.</a:t>
            </a:r>
          </a:p>
          <a:p>
            <a:r>
              <a:rPr lang="en-US" dirty="0" smtClean="0">
                <a:hlinkClick r:id="rId7" action="ppaction://hlinkfile" tooltip="Microcontrollers"/>
              </a:rPr>
              <a:t>Microcontrollers</a:t>
            </a:r>
            <a:r>
              <a:rPr lang="en-US" dirty="0" smtClean="0"/>
              <a:t> are characterized by having small amounts of program (</a:t>
            </a:r>
            <a:r>
              <a:rPr lang="en-US" dirty="0" smtClean="0">
                <a:hlinkClick r:id="rId8" action="ppaction://hlinkfile"/>
              </a:rPr>
              <a:t>flash memory</a:t>
            </a:r>
            <a:r>
              <a:rPr lang="en-US" dirty="0" smtClean="0"/>
              <a:t>) and data (</a:t>
            </a:r>
            <a:r>
              <a:rPr lang="en-US" dirty="0" smtClean="0">
                <a:hlinkClick r:id="rId9" action="ppaction://hlinkfile"/>
              </a:rPr>
              <a:t>SRAM</a:t>
            </a:r>
            <a:r>
              <a:rPr lang="en-US" dirty="0" smtClean="0"/>
              <a:t>) memory, with no cache, and take advantage of the Harvard architecture to speed processing by concurrent instruction and data access. The separate storage means the program and data memories can have different bit depths, for example using 16-bit wide instructions and 8-bit wide data. They also mean that </a:t>
            </a:r>
            <a:r>
              <a:rPr lang="en-US" dirty="0" smtClean="0">
                <a:hlinkClick r:id="rId10" action="ppaction://hlinkfile"/>
              </a:rPr>
              <a:t>instruction </a:t>
            </a:r>
            <a:r>
              <a:rPr lang="en-US" dirty="0" err="1" smtClean="0">
                <a:hlinkClick r:id="rId10" action="ppaction://hlinkfile"/>
              </a:rPr>
              <a:t>prefetch</a:t>
            </a:r>
            <a:r>
              <a:rPr lang="en-US" dirty="0" smtClean="0"/>
              <a:t> can be performed in parallel with other activities. Examples include, the </a:t>
            </a:r>
            <a:r>
              <a:rPr lang="en-US" dirty="0" smtClean="0">
                <a:hlinkClick r:id="rId11" action="ppaction://hlinkfile" tooltip="Atmel AVR"/>
              </a:rPr>
              <a:t>AVR</a:t>
            </a:r>
            <a:r>
              <a:rPr lang="en-US" dirty="0" smtClean="0"/>
              <a:t> by </a:t>
            </a:r>
            <a:r>
              <a:rPr lang="en-US" dirty="0" smtClean="0">
                <a:hlinkClick r:id="rId12" action="ppaction://hlinkfile" tooltip="Atmel"/>
              </a:rPr>
              <a:t>Atmel Corp</a:t>
            </a:r>
            <a:r>
              <a:rPr lang="en-US" dirty="0" smtClean="0"/>
              <a:t>, the </a:t>
            </a:r>
            <a:r>
              <a:rPr lang="en-US" dirty="0" smtClean="0">
                <a:hlinkClick r:id="rId13" action="ppaction://hlinkfile" tooltip="PIC microcontroller"/>
              </a:rPr>
              <a:t>PIC</a:t>
            </a:r>
            <a:r>
              <a:rPr lang="en-US" dirty="0" smtClean="0"/>
              <a:t> by </a:t>
            </a:r>
            <a:r>
              <a:rPr lang="en-US" dirty="0" smtClean="0">
                <a:hlinkClick r:id="rId14" action="ppaction://hlinkfile" tooltip="Microchip Technology"/>
              </a:rPr>
              <a:t>Microchip Technology, Inc.</a:t>
            </a:r>
            <a:r>
              <a:rPr lang="en-US" dirty="0" smtClean="0"/>
              <a:t> and the </a:t>
            </a:r>
            <a:r>
              <a:rPr lang="en-US" dirty="0" smtClean="0">
                <a:hlinkClick r:id="rId15" action="ppaction://hlinkfile" tooltip="ARM architecture"/>
              </a:rPr>
              <a:t>ARM</a:t>
            </a:r>
            <a:r>
              <a:rPr lang="en-US" dirty="0" smtClean="0"/>
              <a:t> Cortex-M3 processor (not all ARM chips have Harvard architecture).</a:t>
            </a:r>
          </a:p>
          <a:p>
            <a:endParaRPr lang="et-EE" dirty="0"/>
          </a:p>
        </p:txBody>
      </p:sp>
      <p:sp>
        <p:nvSpPr>
          <p:cNvPr id="4" name="Slide Number Placeholder 3"/>
          <p:cNvSpPr>
            <a:spLocks noGrp="1"/>
          </p:cNvSpPr>
          <p:nvPr>
            <p:ph type="sldNum" sz="quarter" idx="10"/>
          </p:nvPr>
        </p:nvSpPr>
        <p:spPr/>
        <p:txBody>
          <a:bodyPr/>
          <a:lstStyle/>
          <a:p>
            <a:fld id="{F2D44355-BDE4-45C7-9750-CED0B8D6659A}" type="slidenum">
              <a:rPr lang="en-GB" smtClean="0"/>
              <a:pPr/>
              <a:t>5</a:t>
            </a:fld>
            <a:endParaRPr lang="en-GB"/>
          </a:p>
        </p:txBody>
      </p:sp>
    </p:spTree>
    <p:extLst>
      <p:ext uri="{BB962C8B-B14F-4D97-AF65-F5344CB8AC3E}">
        <p14:creationId xmlns:p14="http://schemas.microsoft.com/office/powerpoint/2010/main" val="4214304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b="1" i="0" u="none" strike="noStrike" kern="1200" baseline="0" dirty="0" smtClean="0">
                <a:solidFill>
                  <a:schemeClr val="tx1"/>
                </a:solidFill>
                <a:latin typeface="Arial" charset="0"/>
                <a:ea typeface="+mn-ea"/>
                <a:cs typeface="+mn-cs"/>
              </a:rPr>
              <a:t>http://en.wikipedia.org/wiki/Bus_(computing)</a:t>
            </a:r>
          </a:p>
          <a:p>
            <a:r>
              <a:rPr lang="et-EE" sz="1200" b="1" i="0" u="none" strike="noStrike" kern="1200" baseline="0" dirty="0" smtClean="0">
                <a:solidFill>
                  <a:schemeClr val="tx1"/>
                </a:solidFill>
                <a:latin typeface="Arial" charset="0"/>
                <a:ea typeface="+mn-ea"/>
                <a:cs typeface="+mn-cs"/>
              </a:rPr>
              <a:t>Tänapäeastes arvutites on kasutusel eraldi tugikiip – kontroller, mis juhib IO operatsioone ja seadmed saavad suhelda ilma protsessori osaluseta.</a:t>
            </a:r>
          </a:p>
          <a:p>
            <a:r>
              <a:rPr lang="et-EE" sz="1200" b="1" i="0" u="none" strike="noStrike" kern="1200" baseline="0" dirty="0" smtClean="0">
                <a:solidFill>
                  <a:schemeClr val="tx1"/>
                </a:solidFill>
                <a:latin typeface="Arial" charset="0"/>
                <a:ea typeface="+mn-ea"/>
                <a:cs typeface="+mn-cs"/>
              </a:rPr>
              <a:t>PCI Express™ Overview</a:t>
            </a:r>
          </a:p>
          <a:p>
            <a:r>
              <a:rPr lang="en-US" sz="1200" b="0" i="0" u="none" strike="noStrike" kern="1200" baseline="0" dirty="0" smtClean="0">
                <a:solidFill>
                  <a:schemeClr val="tx1"/>
                </a:solidFill>
                <a:latin typeface="Arial" charset="0"/>
                <a:ea typeface="+mn-ea"/>
                <a:cs typeface="+mn-cs"/>
              </a:rPr>
              <a:t>Recent advances in high-speed, low-pin-count,</a:t>
            </a:r>
          </a:p>
          <a:p>
            <a:r>
              <a:rPr lang="en-US" sz="1200" b="0" i="0" u="none" strike="noStrike" kern="1200" baseline="0" dirty="0" smtClean="0">
                <a:solidFill>
                  <a:schemeClr val="tx1"/>
                </a:solidFill>
                <a:latin typeface="Arial" charset="0"/>
                <a:ea typeface="+mn-ea"/>
                <a:cs typeface="+mn-cs"/>
              </a:rPr>
              <a:t>point-to-point technologies offer an attractive</a:t>
            </a:r>
          </a:p>
          <a:p>
            <a:r>
              <a:rPr lang="en-US" sz="1200" b="0" i="0" u="none" strike="noStrike" kern="1200" baseline="0" dirty="0" smtClean="0">
                <a:solidFill>
                  <a:schemeClr val="tx1"/>
                </a:solidFill>
                <a:latin typeface="Arial" charset="0"/>
                <a:ea typeface="+mn-ea"/>
                <a:cs typeface="+mn-cs"/>
              </a:rPr>
              <a:t>alternative for major bandwidth improvements.</a:t>
            </a:r>
          </a:p>
          <a:p>
            <a:r>
              <a:rPr lang="en-US" sz="1200" b="0" i="0" u="none" strike="noStrike" kern="1200" baseline="0" dirty="0" smtClean="0">
                <a:solidFill>
                  <a:schemeClr val="tx1"/>
                </a:solidFill>
                <a:latin typeface="Arial" charset="0"/>
                <a:ea typeface="+mn-ea"/>
                <a:cs typeface="+mn-cs"/>
              </a:rPr>
              <a:t>A PCI Express topology contains a Host Bridge</a:t>
            </a:r>
          </a:p>
          <a:p>
            <a:r>
              <a:rPr lang="en-US" sz="1200" b="0" i="0" u="none" strike="noStrike" kern="1200" baseline="0" dirty="0" smtClean="0">
                <a:solidFill>
                  <a:schemeClr val="tx1"/>
                </a:solidFill>
                <a:latin typeface="Arial" charset="0"/>
                <a:ea typeface="+mn-ea"/>
                <a:cs typeface="+mn-cs"/>
              </a:rPr>
              <a:t>and several endpoints (the I/O devices) as</a:t>
            </a:r>
          </a:p>
          <a:p>
            <a:r>
              <a:rPr lang="en-US" sz="1200" b="0" i="0" u="none" strike="noStrike" kern="1200" baseline="0" dirty="0" smtClean="0">
                <a:solidFill>
                  <a:schemeClr val="tx1"/>
                </a:solidFill>
                <a:latin typeface="Arial" charset="0"/>
                <a:ea typeface="+mn-ea"/>
                <a:cs typeface="+mn-cs"/>
              </a:rPr>
              <a:t>shown in Figure 3. Multiple point-to-point</a:t>
            </a:r>
          </a:p>
          <a:p>
            <a:r>
              <a:rPr lang="en-US" sz="1200" b="0" i="0" u="none" strike="noStrike" kern="1200" baseline="0" dirty="0" smtClean="0">
                <a:solidFill>
                  <a:schemeClr val="tx1"/>
                </a:solidFill>
                <a:latin typeface="Arial" charset="0"/>
                <a:ea typeface="+mn-ea"/>
                <a:cs typeface="+mn-cs"/>
              </a:rPr>
              <a:t>connections introduce a new element, the</a:t>
            </a:r>
          </a:p>
          <a:p>
            <a:r>
              <a:rPr lang="en-US" sz="1200" b="0" i="0" u="none" strike="noStrike" kern="1200" baseline="0" dirty="0" smtClean="0">
                <a:solidFill>
                  <a:schemeClr val="tx1"/>
                </a:solidFill>
                <a:latin typeface="Arial" charset="0"/>
                <a:ea typeface="+mn-ea"/>
                <a:cs typeface="+mn-cs"/>
              </a:rPr>
              <a:t>switch, into the I/O system topology also shown</a:t>
            </a:r>
          </a:p>
          <a:p>
            <a:r>
              <a:rPr lang="en-US" sz="1200" b="0" i="0" u="none" strike="noStrike" kern="1200" baseline="0" dirty="0" smtClean="0">
                <a:solidFill>
                  <a:schemeClr val="tx1"/>
                </a:solidFill>
                <a:latin typeface="Arial" charset="0"/>
                <a:ea typeface="+mn-ea"/>
                <a:cs typeface="+mn-cs"/>
              </a:rPr>
              <a:t>in Figure 3. The switch replaces the multi-drop</a:t>
            </a:r>
          </a:p>
          <a:p>
            <a:r>
              <a:rPr lang="en-US" sz="1200" b="0" i="0" u="none" strike="noStrike" kern="1200" baseline="0" dirty="0" smtClean="0">
                <a:solidFill>
                  <a:schemeClr val="tx1"/>
                </a:solidFill>
                <a:latin typeface="Arial" charset="0"/>
                <a:ea typeface="+mn-ea"/>
                <a:cs typeface="+mn-cs"/>
              </a:rPr>
              <a:t>bus and is used to provide fan-out for the I/O</a:t>
            </a:r>
          </a:p>
          <a:p>
            <a:r>
              <a:rPr lang="en-US" sz="1200" b="0" i="0" u="none" strike="noStrike" kern="1200" baseline="0" dirty="0" smtClean="0">
                <a:solidFill>
                  <a:schemeClr val="tx1"/>
                </a:solidFill>
                <a:latin typeface="Arial" charset="0"/>
                <a:ea typeface="+mn-ea"/>
                <a:cs typeface="+mn-cs"/>
              </a:rPr>
              <a:t>bus. A switch may provide peer-to-peer communication</a:t>
            </a:r>
          </a:p>
          <a:p>
            <a:r>
              <a:rPr lang="en-US" sz="1200" b="0" i="0" u="none" strike="noStrike" kern="1200" baseline="0" dirty="0" smtClean="0">
                <a:solidFill>
                  <a:schemeClr val="tx1"/>
                </a:solidFill>
                <a:latin typeface="Arial" charset="0"/>
                <a:ea typeface="+mn-ea"/>
                <a:cs typeface="+mn-cs"/>
              </a:rPr>
              <a:t>between different endpoints and this</a:t>
            </a:r>
          </a:p>
          <a:p>
            <a:r>
              <a:rPr lang="en-US" sz="1200" b="0" i="0" u="none" strike="noStrike" kern="1200" baseline="0" dirty="0" smtClean="0">
                <a:solidFill>
                  <a:schemeClr val="tx1"/>
                </a:solidFill>
                <a:latin typeface="Arial" charset="0"/>
                <a:ea typeface="+mn-ea"/>
                <a:cs typeface="+mn-cs"/>
              </a:rPr>
              <a:t>traffic, if it does not involve cache-coherent</a:t>
            </a:r>
          </a:p>
          <a:p>
            <a:r>
              <a:rPr lang="en-US" sz="1200" b="0" i="0" u="none" strike="noStrike" kern="1200" baseline="0" dirty="0" smtClean="0">
                <a:solidFill>
                  <a:schemeClr val="tx1"/>
                </a:solidFill>
                <a:latin typeface="Arial" charset="0"/>
                <a:ea typeface="+mn-ea"/>
                <a:cs typeface="+mn-cs"/>
              </a:rPr>
              <a:t>memory transfers, need not be forwarded to the</a:t>
            </a:r>
          </a:p>
          <a:p>
            <a:r>
              <a:rPr lang="en-US" sz="1200" b="0" i="0" u="none" strike="noStrike" kern="1200" baseline="0" dirty="0" smtClean="0">
                <a:solidFill>
                  <a:schemeClr val="tx1"/>
                </a:solidFill>
                <a:latin typeface="Arial" charset="0"/>
                <a:ea typeface="+mn-ea"/>
                <a:cs typeface="+mn-cs"/>
              </a:rPr>
              <a:t>host bridge. The switch is shown as a separate</a:t>
            </a:r>
          </a:p>
          <a:p>
            <a:r>
              <a:rPr lang="en-US" sz="1200" b="0" i="0" u="none" strike="noStrike" kern="1200" baseline="0" dirty="0" smtClean="0">
                <a:solidFill>
                  <a:schemeClr val="tx1"/>
                </a:solidFill>
                <a:latin typeface="Arial" charset="0"/>
                <a:ea typeface="+mn-ea"/>
                <a:cs typeface="+mn-cs"/>
              </a:rPr>
              <a:t>logical element but it could be integrated into</a:t>
            </a:r>
          </a:p>
          <a:p>
            <a:r>
              <a:rPr lang="et-EE" sz="1200" b="0" i="0" u="none" strike="noStrike" kern="1200" baseline="0" dirty="0" smtClean="0">
                <a:solidFill>
                  <a:schemeClr val="tx1"/>
                </a:solidFill>
                <a:latin typeface="Arial" charset="0"/>
                <a:ea typeface="+mn-ea"/>
                <a:cs typeface="+mn-cs"/>
              </a:rPr>
              <a:t>a host bridge component.</a:t>
            </a:r>
            <a:endParaRPr lang="et-EE" dirty="0"/>
          </a:p>
        </p:txBody>
      </p:sp>
      <p:sp>
        <p:nvSpPr>
          <p:cNvPr id="4" name="Slide Number Placeholder 3"/>
          <p:cNvSpPr>
            <a:spLocks noGrp="1"/>
          </p:cNvSpPr>
          <p:nvPr>
            <p:ph type="sldNum" sz="quarter" idx="10"/>
          </p:nvPr>
        </p:nvSpPr>
        <p:spPr/>
        <p:txBody>
          <a:bodyPr/>
          <a:lstStyle/>
          <a:p>
            <a:fld id="{F2D44355-BDE4-45C7-9750-CED0B8D6659A}" type="slidenum">
              <a:rPr lang="en-GB" smtClean="0"/>
              <a:pPr/>
              <a:t>6</a:t>
            </a:fld>
            <a:endParaRPr lang="en-GB"/>
          </a:p>
        </p:txBody>
      </p:sp>
    </p:spTree>
    <p:extLst>
      <p:ext uri="{BB962C8B-B14F-4D97-AF65-F5344CB8AC3E}">
        <p14:creationId xmlns:p14="http://schemas.microsoft.com/office/powerpoint/2010/main" val="4214304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http://www.intel.com/Products/Desktop/Motherboards/db-DP67BG/DP67BG-overview.htm</a:t>
            </a:r>
          </a:p>
          <a:p>
            <a:r>
              <a:rPr lang="et-EE" dirty="0" smtClean="0"/>
              <a:t>http://downloadmirror.intel.com/19482/eng/DP67BG_TechProdSpec.pdf</a:t>
            </a:r>
          </a:p>
          <a:p>
            <a:r>
              <a:rPr lang="et-EE" dirty="0" smtClean="0"/>
              <a:t>DMI – Direct Media Interface asendab kaasaegses Intel</a:t>
            </a:r>
            <a:r>
              <a:rPr lang="et-EE" baseline="0" dirty="0" smtClean="0"/>
              <a:t> CPU-ga arvutis FSB (Front Side Bus) süsteemikomponentidega suhtlemisel.</a:t>
            </a:r>
            <a:endParaRPr lang="et-EE" dirty="0" smtClean="0"/>
          </a:p>
          <a:p>
            <a:r>
              <a:rPr lang="et-EE" sz="1200" b="1" i="0" u="none" strike="noStrike" kern="1200" baseline="0" dirty="0" smtClean="0">
                <a:solidFill>
                  <a:schemeClr val="tx1"/>
                </a:solidFill>
                <a:latin typeface="Arial" charset="0"/>
                <a:ea typeface="+mn-ea"/>
                <a:cs typeface="+mn-cs"/>
              </a:rPr>
              <a:t>Direct Media Interface (DMI)</a:t>
            </a:r>
          </a:p>
          <a:p>
            <a:r>
              <a:rPr lang="en-US" sz="1200" b="0" i="0" u="none" strike="noStrike" kern="1200" baseline="0" dirty="0" smtClean="0">
                <a:solidFill>
                  <a:schemeClr val="tx1"/>
                </a:solidFill>
                <a:latin typeface="Arial" charset="0"/>
                <a:ea typeface="+mn-ea"/>
                <a:cs typeface="+mn-cs"/>
              </a:rPr>
              <a:t>Direct Media Interface (DMI) is the chip-to-chip connection between the processor and</a:t>
            </a:r>
          </a:p>
          <a:p>
            <a:r>
              <a:rPr lang="en-US" sz="1200" b="0" i="0" u="none" strike="noStrike" kern="1200" baseline="0" dirty="0" smtClean="0">
                <a:solidFill>
                  <a:schemeClr val="tx1"/>
                </a:solidFill>
                <a:latin typeface="Arial" charset="0"/>
                <a:ea typeface="+mn-ea"/>
                <a:cs typeface="+mn-cs"/>
              </a:rPr>
              <a:t>PCH. This high-speed interface integrates advanced priority-based servicing allowing</a:t>
            </a:r>
          </a:p>
          <a:p>
            <a:r>
              <a:rPr lang="en-US" sz="1200" b="0" i="0" u="none" strike="noStrike" kern="1200" baseline="0" dirty="0" smtClean="0">
                <a:solidFill>
                  <a:schemeClr val="tx1"/>
                </a:solidFill>
                <a:latin typeface="Arial" charset="0"/>
                <a:ea typeface="+mn-ea"/>
                <a:cs typeface="+mn-cs"/>
              </a:rPr>
              <a:t>for concurrent traffic and true isochronous transfer capabilities. Base functionality is</a:t>
            </a:r>
          </a:p>
          <a:p>
            <a:r>
              <a:rPr lang="en-US" sz="1200" b="0" i="0" u="none" strike="noStrike" kern="1200" baseline="0" dirty="0" smtClean="0">
                <a:solidFill>
                  <a:schemeClr val="tx1"/>
                </a:solidFill>
                <a:latin typeface="Arial" charset="0"/>
                <a:ea typeface="+mn-ea"/>
                <a:cs typeface="+mn-cs"/>
              </a:rPr>
              <a:t>completely software-transparent, permitting current and legacy software to operate</a:t>
            </a:r>
          </a:p>
          <a:p>
            <a:r>
              <a:rPr lang="et-EE" sz="1200" b="0" i="0" u="none" strike="noStrike" kern="1200" baseline="0" dirty="0" smtClean="0">
                <a:solidFill>
                  <a:schemeClr val="tx1"/>
                </a:solidFill>
                <a:latin typeface="Arial" charset="0"/>
                <a:ea typeface="+mn-ea"/>
                <a:cs typeface="+mn-cs"/>
              </a:rPr>
              <a:t>normally.</a:t>
            </a:r>
          </a:p>
          <a:p>
            <a:r>
              <a:rPr lang="en-US" sz="1200" b="1" i="0" u="none" strike="noStrike" kern="1200" baseline="0" dirty="0" smtClean="0">
                <a:solidFill>
                  <a:schemeClr val="tx1"/>
                </a:solidFill>
                <a:latin typeface="Arial" charset="0"/>
                <a:ea typeface="+mn-ea"/>
                <a:cs typeface="+mn-cs"/>
              </a:rPr>
              <a:t>Intel® Flexible Display Interconnect (FDI)</a:t>
            </a:r>
          </a:p>
          <a:p>
            <a:r>
              <a:rPr lang="en-US" sz="1200" b="0" i="0" u="none" strike="noStrike" kern="1200" baseline="0" dirty="0" smtClean="0">
                <a:solidFill>
                  <a:schemeClr val="tx1"/>
                </a:solidFill>
                <a:latin typeface="Arial" charset="0"/>
                <a:ea typeface="+mn-ea"/>
                <a:cs typeface="+mn-cs"/>
              </a:rPr>
              <a:t>Intel® FDI connects the display engine in the processor with the display interfaces on</a:t>
            </a:r>
          </a:p>
          <a:p>
            <a:r>
              <a:rPr lang="en-US" sz="1200" b="0" i="0" u="none" strike="noStrike" kern="1200" baseline="0" dirty="0" smtClean="0">
                <a:solidFill>
                  <a:schemeClr val="tx1"/>
                </a:solidFill>
                <a:latin typeface="Arial" charset="0"/>
                <a:ea typeface="+mn-ea"/>
                <a:cs typeface="+mn-cs"/>
              </a:rPr>
              <a:t>the PCH. The display data from the frame buffer is processed by the display engine and</a:t>
            </a:r>
          </a:p>
          <a:p>
            <a:r>
              <a:rPr lang="en-US" sz="1200" b="0" i="0" u="none" strike="noStrike" kern="1200" baseline="0" dirty="0" smtClean="0">
                <a:solidFill>
                  <a:schemeClr val="tx1"/>
                </a:solidFill>
                <a:latin typeface="Arial" charset="0"/>
                <a:ea typeface="+mn-ea"/>
                <a:cs typeface="+mn-cs"/>
              </a:rPr>
              <a:t>sent to the PCH where it is transcoded and driven out on the panel. Intel FDI involves</a:t>
            </a:r>
          </a:p>
          <a:p>
            <a:r>
              <a:rPr lang="en-US" sz="1200" b="0" i="0" u="none" strike="noStrike" kern="1200" baseline="0" dirty="0" smtClean="0">
                <a:solidFill>
                  <a:schemeClr val="tx1"/>
                </a:solidFill>
                <a:latin typeface="Arial" charset="0"/>
                <a:ea typeface="+mn-ea"/>
                <a:cs typeface="+mn-cs"/>
              </a:rPr>
              <a:t>two channels – A and B for display data transfer.</a:t>
            </a:r>
            <a:endParaRPr lang="et-EE" sz="1200" b="0" i="0" u="none" strike="noStrike" kern="1200" baseline="0" dirty="0" smtClean="0">
              <a:solidFill>
                <a:schemeClr val="tx1"/>
              </a:solidFill>
              <a:latin typeface="Arial" charset="0"/>
              <a:ea typeface="+mn-ea"/>
              <a:cs typeface="+mn-cs"/>
            </a:endParaRPr>
          </a:p>
          <a:p>
            <a:r>
              <a:rPr lang="et-EE" sz="1200" b="1" i="0" u="none" strike="noStrike" kern="1200" baseline="0" dirty="0" smtClean="0">
                <a:solidFill>
                  <a:schemeClr val="tx1"/>
                </a:solidFill>
                <a:latin typeface="Arial" charset="0"/>
                <a:ea typeface="+mn-ea"/>
                <a:cs typeface="+mn-cs"/>
              </a:rPr>
              <a:t>PCH Display Interface</a:t>
            </a:r>
          </a:p>
          <a:p>
            <a:r>
              <a:rPr lang="en-US" sz="1200" b="0" i="0" u="none" strike="noStrike" kern="1200" baseline="0" dirty="0" smtClean="0">
                <a:solidFill>
                  <a:schemeClr val="tx1"/>
                </a:solidFill>
                <a:latin typeface="Arial" charset="0"/>
                <a:ea typeface="+mn-ea"/>
                <a:cs typeface="+mn-cs"/>
              </a:rPr>
              <a:t>The PCH integrates latest display technologies such as HDMI*, </a:t>
            </a:r>
            <a:r>
              <a:rPr lang="en-US" sz="1200" b="0" i="0" u="none" strike="noStrike" kern="1200" baseline="0" dirty="0" err="1" smtClean="0">
                <a:solidFill>
                  <a:schemeClr val="tx1"/>
                </a:solidFill>
                <a:latin typeface="Arial" charset="0"/>
                <a:ea typeface="+mn-ea"/>
                <a:cs typeface="+mn-cs"/>
              </a:rPr>
              <a:t>DisplayPort</a:t>
            </a:r>
            <a:r>
              <a:rPr lang="en-US" sz="1200" b="0" i="0" u="none" strike="noStrike" kern="1200" baseline="0" dirty="0" smtClean="0">
                <a:solidFill>
                  <a:schemeClr val="tx1"/>
                </a:solidFill>
                <a:latin typeface="Arial" charset="0"/>
                <a:ea typeface="+mn-ea"/>
                <a:cs typeface="+mn-cs"/>
              </a:rPr>
              <a:t>*, Embedded</a:t>
            </a:r>
          </a:p>
          <a:p>
            <a:r>
              <a:rPr lang="en-US" sz="1200" b="0" i="0" u="none" strike="noStrike" kern="1200" baseline="0" dirty="0" err="1" smtClean="0">
                <a:solidFill>
                  <a:schemeClr val="tx1"/>
                </a:solidFill>
                <a:latin typeface="Arial" charset="0"/>
                <a:ea typeface="+mn-ea"/>
                <a:cs typeface="+mn-cs"/>
              </a:rPr>
              <a:t>DisplayPort</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eDP</a:t>
            </a:r>
            <a:r>
              <a:rPr lang="en-US" sz="1200" b="0" i="0" u="none" strike="noStrike" kern="1200" baseline="0" dirty="0" smtClean="0">
                <a:solidFill>
                  <a:schemeClr val="tx1"/>
                </a:solidFill>
                <a:latin typeface="Arial" charset="0"/>
                <a:ea typeface="+mn-ea"/>
                <a:cs typeface="+mn-cs"/>
              </a:rPr>
              <a:t>*), SDVO, and DVI along with legacy display technologies—Analog</a:t>
            </a:r>
          </a:p>
          <a:p>
            <a:r>
              <a:rPr lang="en-US" sz="1200" b="0" i="0" u="none" strike="noStrike" kern="1200" baseline="0" dirty="0" smtClean="0">
                <a:solidFill>
                  <a:schemeClr val="tx1"/>
                </a:solidFill>
                <a:latin typeface="Arial" charset="0"/>
                <a:ea typeface="+mn-ea"/>
                <a:cs typeface="+mn-cs"/>
              </a:rPr>
              <a:t>Port (VGA) and LVDS (mobile only). The Analog Port and LVDS Port are dedicated ports</a:t>
            </a:r>
          </a:p>
          <a:p>
            <a:r>
              <a:rPr lang="en-US" sz="1200" b="0" i="0" u="none" strike="noStrike" kern="1200" baseline="0" dirty="0" smtClean="0">
                <a:solidFill>
                  <a:schemeClr val="tx1"/>
                </a:solidFill>
                <a:latin typeface="Arial" charset="0"/>
                <a:ea typeface="+mn-ea"/>
                <a:cs typeface="+mn-cs"/>
              </a:rPr>
              <a:t>on the PCH and the Digital Ports B, C, and D can be configured to drive HDMI, DVI, or</a:t>
            </a:r>
          </a:p>
          <a:p>
            <a:r>
              <a:rPr lang="en-US" sz="1200" b="0" i="0" u="none" strike="noStrike" kern="1200" baseline="0" dirty="0" err="1" smtClean="0">
                <a:solidFill>
                  <a:schemeClr val="tx1"/>
                </a:solidFill>
                <a:latin typeface="Arial" charset="0"/>
                <a:ea typeface="+mn-ea"/>
                <a:cs typeface="+mn-cs"/>
              </a:rPr>
              <a:t>DisplayPort</a:t>
            </a:r>
            <a:r>
              <a:rPr lang="en-US" sz="1200" b="0" i="0" u="none" strike="noStrike" kern="1200" baseline="0" dirty="0" smtClean="0">
                <a:solidFill>
                  <a:schemeClr val="tx1"/>
                </a:solidFill>
                <a:latin typeface="Arial" charset="0"/>
                <a:ea typeface="+mn-ea"/>
                <a:cs typeface="+mn-cs"/>
              </a:rPr>
              <a:t>. Digital Port B can also be configured as SDVO while Digital Port D can be</a:t>
            </a:r>
          </a:p>
          <a:p>
            <a:r>
              <a:rPr lang="en-US" sz="1200" b="0" i="0" u="none" strike="noStrike" kern="1200" baseline="0" dirty="0" smtClean="0">
                <a:solidFill>
                  <a:schemeClr val="tx1"/>
                </a:solidFill>
                <a:latin typeface="Arial" charset="0"/>
                <a:ea typeface="+mn-ea"/>
                <a:cs typeface="+mn-cs"/>
              </a:rPr>
              <a:t>configured as </a:t>
            </a:r>
            <a:r>
              <a:rPr lang="en-US" sz="1200" b="0" i="0" u="none" strike="noStrike" kern="1200" baseline="0" dirty="0" err="1" smtClean="0">
                <a:solidFill>
                  <a:schemeClr val="tx1"/>
                </a:solidFill>
                <a:latin typeface="Arial" charset="0"/>
                <a:ea typeface="+mn-ea"/>
                <a:cs typeface="+mn-cs"/>
              </a:rPr>
              <a:t>eDP</a:t>
            </a:r>
            <a:r>
              <a:rPr lang="en-US" sz="1200" b="0" i="0" u="none" strike="noStrike" kern="1200" baseline="0" dirty="0" smtClean="0">
                <a:solidFill>
                  <a:schemeClr val="tx1"/>
                </a:solidFill>
                <a:latin typeface="Arial" charset="0"/>
                <a:ea typeface="+mn-ea"/>
                <a:cs typeface="+mn-cs"/>
              </a:rPr>
              <a:t>. The HDMI interface supports the HDMI* 1.4a specification while the</a:t>
            </a:r>
          </a:p>
          <a:p>
            <a:r>
              <a:rPr lang="en-US" sz="1200" b="0" i="0" u="none" strike="noStrike" kern="1200" baseline="0" dirty="0" err="1" smtClean="0">
                <a:solidFill>
                  <a:schemeClr val="tx1"/>
                </a:solidFill>
                <a:latin typeface="Arial" charset="0"/>
                <a:ea typeface="+mn-ea"/>
                <a:cs typeface="+mn-cs"/>
              </a:rPr>
              <a:t>DisplayPort</a:t>
            </a:r>
            <a:r>
              <a:rPr lang="en-US" sz="1200" b="0" i="0" u="none" strike="noStrike" kern="1200" baseline="0" dirty="0" smtClean="0">
                <a:solidFill>
                  <a:schemeClr val="tx1"/>
                </a:solidFill>
                <a:latin typeface="Arial" charset="0"/>
                <a:ea typeface="+mn-ea"/>
                <a:cs typeface="+mn-cs"/>
              </a:rPr>
              <a:t> interface supports the </a:t>
            </a:r>
            <a:r>
              <a:rPr lang="en-US" sz="1200" b="0" i="0" u="none" strike="noStrike" kern="1200" baseline="0" dirty="0" err="1" smtClean="0">
                <a:solidFill>
                  <a:schemeClr val="tx1"/>
                </a:solidFill>
                <a:latin typeface="Arial" charset="0"/>
                <a:ea typeface="+mn-ea"/>
                <a:cs typeface="+mn-cs"/>
              </a:rPr>
              <a:t>DisplayPort</a:t>
            </a:r>
            <a:r>
              <a:rPr lang="en-US" sz="1200" b="0" i="0" u="none" strike="noStrike" kern="1200" baseline="0" dirty="0" smtClean="0">
                <a:solidFill>
                  <a:schemeClr val="tx1"/>
                </a:solidFill>
                <a:latin typeface="Arial" charset="0"/>
                <a:ea typeface="+mn-ea"/>
                <a:cs typeface="+mn-cs"/>
              </a:rPr>
              <a:t>* 1.1a specification. The PCH supports</a:t>
            </a:r>
          </a:p>
          <a:p>
            <a:r>
              <a:rPr lang="en-US" sz="1200" b="0" i="0" u="none" strike="noStrike" kern="1200" baseline="0" dirty="0" smtClean="0">
                <a:solidFill>
                  <a:schemeClr val="tx1"/>
                </a:solidFill>
                <a:latin typeface="Arial" charset="0"/>
                <a:ea typeface="+mn-ea"/>
                <a:cs typeface="+mn-cs"/>
              </a:rPr>
              <a:t>High-bandwidth Digital Content Protection for high definition content playback over</a:t>
            </a:r>
          </a:p>
          <a:p>
            <a:r>
              <a:rPr lang="en-US" sz="1200" b="0" i="0" u="none" strike="noStrike" kern="1200" baseline="0" dirty="0" smtClean="0">
                <a:solidFill>
                  <a:schemeClr val="tx1"/>
                </a:solidFill>
                <a:latin typeface="Arial" charset="0"/>
                <a:ea typeface="+mn-ea"/>
                <a:cs typeface="+mn-cs"/>
              </a:rPr>
              <a:t>digital interfaces. The PCH also integrates audio codecs for audio support over HDMI</a:t>
            </a:r>
          </a:p>
          <a:p>
            <a:r>
              <a:rPr lang="et-EE" sz="1200" b="0" i="0" u="none" strike="noStrike" kern="1200" baseline="0" dirty="0" smtClean="0">
                <a:solidFill>
                  <a:schemeClr val="tx1"/>
                </a:solidFill>
                <a:latin typeface="Arial" charset="0"/>
                <a:ea typeface="+mn-ea"/>
                <a:cs typeface="+mn-cs"/>
              </a:rPr>
              <a:t>and DisplayPort interfaces.</a:t>
            </a:r>
          </a:p>
          <a:p>
            <a:r>
              <a:rPr lang="en-US" sz="1200" b="0" i="0" u="none" strike="noStrike" kern="1200" baseline="0" dirty="0" smtClean="0">
                <a:solidFill>
                  <a:schemeClr val="tx1"/>
                </a:solidFill>
                <a:latin typeface="Arial" charset="0"/>
                <a:ea typeface="+mn-ea"/>
                <a:cs typeface="+mn-cs"/>
              </a:rPr>
              <a:t>The PCH receives the display data over the Intel® FDI and transcodes the data as per</a:t>
            </a:r>
          </a:p>
          <a:p>
            <a:r>
              <a:rPr lang="en-US" sz="1200" b="0" i="0" u="none" strike="noStrike" kern="1200" baseline="0" dirty="0" smtClean="0">
                <a:solidFill>
                  <a:schemeClr val="tx1"/>
                </a:solidFill>
                <a:latin typeface="Arial" charset="0"/>
                <a:ea typeface="+mn-ea"/>
                <a:cs typeface="+mn-cs"/>
              </a:rPr>
              <a:t>the display technology protocol and sends the data through the display interface.</a:t>
            </a:r>
          </a:p>
          <a:p>
            <a:r>
              <a:rPr lang="et-EE" sz="1200" b="1" i="0" u="none" strike="noStrike" kern="1200" baseline="0" dirty="0" smtClean="0">
                <a:solidFill>
                  <a:schemeClr val="tx1"/>
                </a:solidFill>
                <a:latin typeface="Arial" charset="0"/>
                <a:ea typeface="+mn-ea"/>
                <a:cs typeface="+mn-cs"/>
              </a:rPr>
              <a:t>PCI Express* Interface</a:t>
            </a:r>
          </a:p>
          <a:p>
            <a:r>
              <a:rPr lang="en-US" sz="1200" b="0" i="0" u="none" strike="noStrike" kern="1200" baseline="0" dirty="0" smtClean="0">
                <a:solidFill>
                  <a:schemeClr val="tx1"/>
                </a:solidFill>
                <a:latin typeface="Arial" charset="0"/>
                <a:ea typeface="+mn-ea"/>
                <a:cs typeface="+mn-cs"/>
              </a:rPr>
              <a:t>The PCH provides up to 8 PCI Express Root Ports, supporting the </a:t>
            </a:r>
            <a:r>
              <a:rPr lang="en-US" sz="1200" b="0" i="1" u="none" strike="noStrike" kern="1200" baseline="0" dirty="0" smtClean="0">
                <a:solidFill>
                  <a:schemeClr val="tx1"/>
                </a:solidFill>
                <a:latin typeface="Arial" charset="0"/>
                <a:ea typeface="+mn-ea"/>
                <a:cs typeface="+mn-cs"/>
              </a:rPr>
              <a:t>PCI Express Base</a:t>
            </a:r>
          </a:p>
          <a:p>
            <a:r>
              <a:rPr lang="en-US" sz="1200" b="0" i="1" u="none" strike="noStrike" kern="1200" baseline="0" dirty="0" smtClean="0">
                <a:solidFill>
                  <a:schemeClr val="tx1"/>
                </a:solidFill>
                <a:latin typeface="Arial" charset="0"/>
                <a:ea typeface="+mn-ea"/>
                <a:cs typeface="+mn-cs"/>
              </a:rPr>
              <a:t>Specification, </a:t>
            </a:r>
            <a:r>
              <a:rPr lang="en-US" sz="1200" b="0" i="0" u="none" strike="noStrike" kern="1200" baseline="0" dirty="0" smtClean="0">
                <a:solidFill>
                  <a:schemeClr val="tx1"/>
                </a:solidFill>
                <a:latin typeface="Arial" charset="0"/>
                <a:ea typeface="+mn-ea"/>
                <a:cs typeface="+mn-cs"/>
              </a:rPr>
              <a:t>Revision 2.0. Each Root Port x1 lane supports up to 5 Gb/s bandwidth in</a:t>
            </a:r>
          </a:p>
          <a:p>
            <a:r>
              <a:rPr lang="en-US" sz="1200" b="0" i="0" u="none" strike="noStrike" kern="1200" baseline="0" dirty="0" smtClean="0">
                <a:solidFill>
                  <a:schemeClr val="tx1"/>
                </a:solidFill>
                <a:latin typeface="Arial" charset="0"/>
                <a:ea typeface="+mn-ea"/>
                <a:cs typeface="+mn-cs"/>
              </a:rPr>
              <a:t>each direction (10 Gb/s concurrent). PCI Express Root Ports 1-4 or Ports 5-8 can</a:t>
            </a:r>
          </a:p>
          <a:p>
            <a:r>
              <a:rPr lang="en-US" sz="1200" b="0" i="0" u="none" strike="noStrike" kern="1200" baseline="0" dirty="0" smtClean="0">
                <a:solidFill>
                  <a:schemeClr val="tx1"/>
                </a:solidFill>
                <a:latin typeface="Arial" charset="0"/>
                <a:ea typeface="+mn-ea"/>
                <a:cs typeface="+mn-cs"/>
              </a:rPr>
              <a:t>independently be configured to support four x1s, two x2s, one x2 and two x1s, or one</a:t>
            </a:r>
          </a:p>
          <a:p>
            <a:r>
              <a:rPr lang="et-EE" sz="1200" b="0" i="0" u="none" strike="noStrike" kern="1200" baseline="0" dirty="0" smtClean="0">
                <a:solidFill>
                  <a:schemeClr val="tx1"/>
                </a:solidFill>
                <a:latin typeface="Arial" charset="0"/>
                <a:ea typeface="+mn-ea"/>
                <a:cs typeface="+mn-cs"/>
              </a:rPr>
              <a:t>x4 port widths.</a:t>
            </a:r>
            <a:endParaRPr lang="et-EE" dirty="0"/>
          </a:p>
        </p:txBody>
      </p:sp>
      <p:sp>
        <p:nvSpPr>
          <p:cNvPr id="4" name="Slide Number Placeholder 3"/>
          <p:cNvSpPr>
            <a:spLocks noGrp="1"/>
          </p:cNvSpPr>
          <p:nvPr>
            <p:ph type="sldNum" sz="quarter" idx="10"/>
          </p:nvPr>
        </p:nvSpPr>
        <p:spPr/>
        <p:txBody>
          <a:bodyPr/>
          <a:lstStyle/>
          <a:p>
            <a:fld id="{F2D44355-BDE4-45C7-9750-CED0B8D6659A}" type="slidenum">
              <a:rPr lang="en-GB" smtClean="0"/>
              <a:pPr/>
              <a:t>7</a:t>
            </a:fld>
            <a:endParaRPr lang="en-GB"/>
          </a:p>
        </p:txBody>
      </p:sp>
    </p:spTree>
    <p:extLst>
      <p:ext uri="{BB962C8B-B14F-4D97-AF65-F5344CB8AC3E}">
        <p14:creationId xmlns:p14="http://schemas.microsoft.com/office/powerpoint/2010/main" val="4214304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http://www.intel.com/Products/Desktop/Motherboards/db-DP67BG/DP67BG-overview.htm</a:t>
            </a:r>
          </a:p>
          <a:p>
            <a:r>
              <a:rPr lang="et-EE" dirty="0" smtClean="0"/>
              <a:t>http://downloadmirror.intel.com/19482/eng/DP67BG_TechProdSpec.pdf</a:t>
            </a:r>
          </a:p>
          <a:p>
            <a:r>
              <a:rPr lang="et-EE" dirty="0" smtClean="0"/>
              <a:t>DMI – Direct Media Interface asendab kaasaegses Intel</a:t>
            </a:r>
            <a:r>
              <a:rPr lang="et-EE" baseline="0" dirty="0" smtClean="0"/>
              <a:t> CPU-ga arvutis FSB (Front Side Bus) süsteemikomponentidega suhtlemisel.</a:t>
            </a:r>
            <a:endParaRPr lang="et-EE" dirty="0" smtClean="0"/>
          </a:p>
          <a:p>
            <a:r>
              <a:rPr lang="et-EE" sz="1200" b="1" i="0" u="none" strike="noStrike" kern="1200" baseline="0" dirty="0" smtClean="0">
                <a:solidFill>
                  <a:schemeClr val="tx1"/>
                </a:solidFill>
                <a:latin typeface="Arial" charset="0"/>
                <a:ea typeface="+mn-ea"/>
                <a:cs typeface="+mn-cs"/>
              </a:rPr>
              <a:t>Direct Media Interface (DMI)</a:t>
            </a:r>
          </a:p>
          <a:p>
            <a:r>
              <a:rPr lang="en-US" sz="1200" b="0" i="0" u="none" strike="noStrike" kern="1200" baseline="0" dirty="0" smtClean="0">
                <a:solidFill>
                  <a:schemeClr val="tx1"/>
                </a:solidFill>
                <a:latin typeface="Arial" charset="0"/>
                <a:ea typeface="+mn-ea"/>
                <a:cs typeface="+mn-cs"/>
              </a:rPr>
              <a:t>Direct Media Interface (DMI) is the chip-to-chip connection between the processor and</a:t>
            </a:r>
          </a:p>
          <a:p>
            <a:r>
              <a:rPr lang="en-US" sz="1200" b="0" i="0" u="none" strike="noStrike" kern="1200" baseline="0" dirty="0" smtClean="0">
                <a:solidFill>
                  <a:schemeClr val="tx1"/>
                </a:solidFill>
                <a:latin typeface="Arial" charset="0"/>
                <a:ea typeface="+mn-ea"/>
                <a:cs typeface="+mn-cs"/>
              </a:rPr>
              <a:t>PCH. This high-speed interface integrates advanced priority-based servicing allowing</a:t>
            </a:r>
          </a:p>
          <a:p>
            <a:r>
              <a:rPr lang="en-US" sz="1200" b="0" i="0" u="none" strike="noStrike" kern="1200" baseline="0" dirty="0" smtClean="0">
                <a:solidFill>
                  <a:schemeClr val="tx1"/>
                </a:solidFill>
                <a:latin typeface="Arial" charset="0"/>
                <a:ea typeface="+mn-ea"/>
                <a:cs typeface="+mn-cs"/>
              </a:rPr>
              <a:t>for concurrent traffic and true isochronous transfer capabilities. Base functionality is</a:t>
            </a:r>
          </a:p>
          <a:p>
            <a:r>
              <a:rPr lang="en-US" sz="1200" b="0" i="0" u="none" strike="noStrike" kern="1200" baseline="0" dirty="0" smtClean="0">
                <a:solidFill>
                  <a:schemeClr val="tx1"/>
                </a:solidFill>
                <a:latin typeface="Arial" charset="0"/>
                <a:ea typeface="+mn-ea"/>
                <a:cs typeface="+mn-cs"/>
              </a:rPr>
              <a:t>completely software-transparent, permitting current and legacy software to operate</a:t>
            </a:r>
          </a:p>
          <a:p>
            <a:r>
              <a:rPr lang="et-EE" sz="1200" b="0" i="0" u="none" strike="noStrike" kern="1200" baseline="0" dirty="0" smtClean="0">
                <a:solidFill>
                  <a:schemeClr val="tx1"/>
                </a:solidFill>
                <a:latin typeface="Arial" charset="0"/>
                <a:ea typeface="+mn-ea"/>
                <a:cs typeface="+mn-cs"/>
              </a:rPr>
              <a:t>normally.</a:t>
            </a:r>
          </a:p>
          <a:p>
            <a:r>
              <a:rPr lang="en-US" sz="1200" b="1" i="0" u="none" strike="noStrike" kern="1200" baseline="0" dirty="0" smtClean="0">
                <a:solidFill>
                  <a:schemeClr val="tx1"/>
                </a:solidFill>
                <a:latin typeface="Arial" charset="0"/>
                <a:ea typeface="+mn-ea"/>
                <a:cs typeface="+mn-cs"/>
              </a:rPr>
              <a:t>Intel® Flexible Display Interconnect (FDI)</a:t>
            </a:r>
          </a:p>
          <a:p>
            <a:r>
              <a:rPr lang="en-US" sz="1200" b="0" i="0" u="none" strike="noStrike" kern="1200" baseline="0" dirty="0" smtClean="0">
                <a:solidFill>
                  <a:schemeClr val="tx1"/>
                </a:solidFill>
                <a:latin typeface="Arial" charset="0"/>
                <a:ea typeface="+mn-ea"/>
                <a:cs typeface="+mn-cs"/>
              </a:rPr>
              <a:t>Intel® FDI connects the display engine in the processor with the display interfaces on</a:t>
            </a:r>
          </a:p>
          <a:p>
            <a:r>
              <a:rPr lang="en-US" sz="1200" b="0" i="0" u="none" strike="noStrike" kern="1200" baseline="0" dirty="0" smtClean="0">
                <a:solidFill>
                  <a:schemeClr val="tx1"/>
                </a:solidFill>
                <a:latin typeface="Arial" charset="0"/>
                <a:ea typeface="+mn-ea"/>
                <a:cs typeface="+mn-cs"/>
              </a:rPr>
              <a:t>the PCH. The display data from the frame buffer is processed by the display engine and</a:t>
            </a:r>
          </a:p>
          <a:p>
            <a:r>
              <a:rPr lang="en-US" sz="1200" b="0" i="0" u="none" strike="noStrike" kern="1200" baseline="0" dirty="0" smtClean="0">
                <a:solidFill>
                  <a:schemeClr val="tx1"/>
                </a:solidFill>
                <a:latin typeface="Arial" charset="0"/>
                <a:ea typeface="+mn-ea"/>
                <a:cs typeface="+mn-cs"/>
              </a:rPr>
              <a:t>sent to the PCH where it is transcoded and driven out on the panel. Intel FDI involves</a:t>
            </a:r>
          </a:p>
          <a:p>
            <a:r>
              <a:rPr lang="en-US" sz="1200" b="0" i="0" u="none" strike="noStrike" kern="1200" baseline="0" dirty="0" smtClean="0">
                <a:solidFill>
                  <a:schemeClr val="tx1"/>
                </a:solidFill>
                <a:latin typeface="Arial" charset="0"/>
                <a:ea typeface="+mn-ea"/>
                <a:cs typeface="+mn-cs"/>
              </a:rPr>
              <a:t>two channels – A and B for display data transfer.</a:t>
            </a:r>
            <a:endParaRPr lang="et-EE" sz="1200" b="0" i="0" u="none" strike="noStrike" kern="1200" baseline="0" dirty="0" smtClean="0">
              <a:solidFill>
                <a:schemeClr val="tx1"/>
              </a:solidFill>
              <a:latin typeface="Arial" charset="0"/>
              <a:ea typeface="+mn-ea"/>
              <a:cs typeface="+mn-cs"/>
            </a:endParaRPr>
          </a:p>
          <a:p>
            <a:r>
              <a:rPr lang="et-EE" sz="1200" b="1" i="0" u="none" strike="noStrike" kern="1200" baseline="0" dirty="0" smtClean="0">
                <a:solidFill>
                  <a:schemeClr val="tx1"/>
                </a:solidFill>
                <a:latin typeface="Arial" charset="0"/>
                <a:ea typeface="+mn-ea"/>
                <a:cs typeface="+mn-cs"/>
              </a:rPr>
              <a:t>PCH Display Interface</a:t>
            </a:r>
          </a:p>
          <a:p>
            <a:r>
              <a:rPr lang="en-US" sz="1200" b="0" i="0" u="none" strike="noStrike" kern="1200" baseline="0" dirty="0" smtClean="0">
                <a:solidFill>
                  <a:schemeClr val="tx1"/>
                </a:solidFill>
                <a:latin typeface="Arial" charset="0"/>
                <a:ea typeface="+mn-ea"/>
                <a:cs typeface="+mn-cs"/>
              </a:rPr>
              <a:t>The PCH integrates latest display technologies such as HDMI*, </a:t>
            </a:r>
            <a:r>
              <a:rPr lang="en-US" sz="1200" b="0" i="0" u="none" strike="noStrike" kern="1200" baseline="0" dirty="0" err="1" smtClean="0">
                <a:solidFill>
                  <a:schemeClr val="tx1"/>
                </a:solidFill>
                <a:latin typeface="Arial" charset="0"/>
                <a:ea typeface="+mn-ea"/>
                <a:cs typeface="+mn-cs"/>
              </a:rPr>
              <a:t>DisplayPort</a:t>
            </a:r>
            <a:r>
              <a:rPr lang="en-US" sz="1200" b="0" i="0" u="none" strike="noStrike" kern="1200" baseline="0" dirty="0" smtClean="0">
                <a:solidFill>
                  <a:schemeClr val="tx1"/>
                </a:solidFill>
                <a:latin typeface="Arial" charset="0"/>
                <a:ea typeface="+mn-ea"/>
                <a:cs typeface="+mn-cs"/>
              </a:rPr>
              <a:t>*, Embedded</a:t>
            </a:r>
          </a:p>
          <a:p>
            <a:r>
              <a:rPr lang="en-US" sz="1200" b="0" i="0" u="none" strike="noStrike" kern="1200" baseline="0" dirty="0" err="1" smtClean="0">
                <a:solidFill>
                  <a:schemeClr val="tx1"/>
                </a:solidFill>
                <a:latin typeface="Arial" charset="0"/>
                <a:ea typeface="+mn-ea"/>
                <a:cs typeface="+mn-cs"/>
              </a:rPr>
              <a:t>DisplayPort</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eDP</a:t>
            </a:r>
            <a:r>
              <a:rPr lang="en-US" sz="1200" b="0" i="0" u="none" strike="noStrike" kern="1200" baseline="0" dirty="0" smtClean="0">
                <a:solidFill>
                  <a:schemeClr val="tx1"/>
                </a:solidFill>
                <a:latin typeface="Arial" charset="0"/>
                <a:ea typeface="+mn-ea"/>
                <a:cs typeface="+mn-cs"/>
              </a:rPr>
              <a:t>*), SDVO, and DVI along with legacy display technologies—Analog</a:t>
            </a:r>
          </a:p>
          <a:p>
            <a:r>
              <a:rPr lang="en-US" sz="1200" b="0" i="0" u="none" strike="noStrike" kern="1200" baseline="0" dirty="0" smtClean="0">
                <a:solidFill>
                  <a:schemeClr val="tx1"/>
                </a:solidFill>
                <a:latin typeface="Arial" charset="0"/>
                <a:ea typeface="+mn-ea"/>
                <a:cs typeface="+mn-cs"/>
              </a:rPr>
              <a:t>Port (VGA) and LVDS (mobile only). The Analog Port and LVDS Port are dedicated ports</a:t>
            </a:r>
          </a:p>
          <a:p>
            <a:r>
              <a:rPr lang="en-US" sz="1200" b="0" i="0" u="none" strike="noStrike" kern="1200" baseline="0" dirty="0" smtClean="0">
                <a:solidFill>
                  <a:schemeClr val="tx1"/>
                </a:solidFill>
                <a:latin typeface="Arial" charset="0"/>
                <a:ea typeface="+mn-ea"/>
                <a:cs typeface="+mn-cs"/>
              </a:rPr>
              <a:t>on the PCH and the Digital Ports B, C, and D can be configured to drive HDMI, DVI, or</a:t>
            </a:r>
          </a:p>
          <a:p>
            <a:r>
              <a:rPr lang="en-US" sz="1200" b="0" i="0" u="none" strike="noStrike" kern="1200" baseline="0" dirty="0" err="1" smtClean="0">
                <a:solidFill>
                  <a:schemeClr val="tx1"/>
                </a:solidFill>
                <a:latin typeface="Arial" charset="0"/>
                <a:ea typeface="+mn-ea"/>
                <a:cs typeface="+mn-cs"/>
              </a:rPr>
              <a:t>DisplayPort</a:t>
            </a:r>
            <a:r>
              <a:rPr lang="en-US" sz="1200" b="0" i="0" u="none" strike="noStrike" kern="1200" baseline="0" dirty="0" smtClean="0">
                <a:solidFill>
                  <a:schemeClr val="tx1"/>
                </a:solidFill>
                <a:latin typeface="Arial" charset="0"/>
                <a:ea typeface="+mn-ea"/>
                <a:cs typeface="+mn-cs"/>
              </a:rPr>
              <a:t>. Digital Port B can also be configured as SDVO while Digital Port D can be</a:t>
            </a:r>
          </a:p>
          <a:p>
            <a:r>
              <a:rPr lang="en-US" sz="1200" b="0" i="0" u="none" strike="noStrike" kern="1200" baseline="0" dirty="0" smtClean="0">
                <a:solidFill>
                  <a:schemeClr val="tx1"/>
                </a:solidFill>
                <a:latin typeface="Arial" charset="0"/>
                <a:ea typeface="+mn-ea"/>
                <a:cs typeface="+mn-cs"/>
              </a:rPr>
              <a:t>configured as </a:t>
            </a:r>
            <a:r>
              <a:rPr lang="en-US" sz="1200" b="0" i="0" u="none" strike="noStrike" kern="1200" baseline="0" dirty="0" err="1" smtClean="0">
                <a:solidFill>
                  <a:schemeClr val="tx1"/>
                </a:solidFill>
                <a:latin typeface="Arial" charset="0"/>
                <a:ea typeface="+mn-ea"/>
                <a:cs typeface="+mn-cs"/>
              </a:rPr>
              <a:t>eDP</a:t>
            </a:r>
            <a:r>
              <a:rPr lang="en-US" sz="1200" b="0" i="0" u="none" strike="noStrike" kern="1200" baseline="0" dirty="0" smtClean="0">
                <a:solidFill>
                  <a:schemeClr val="tx1"/>
                </a:solidFill>
                <a:latin typeface="Arial" charset="0"/>
                <a:ea typeface="+mn-ea"/>
                <a:cs typeface="+mn-cs"/>
              </a:rPr>
              <a:t>. The HDMI interface supports the HDMI* 1.4a specification while the</a:t>
            </a:r>
          </a:p>
          <a:p>
            <a:r>
              <a:rPr lang="en-US" sz="1200" b="0" i="0" u="none" strike="noStrike" kern="1200" baseline="0" dirty="0" err="1" smtClean="0">
                <a:solidFill>
                  <a:schemeClr val="tx1"/>
                </a:solidFill>
                <a:latin typeface="Arial" charset="0"/>
                <a:ea typeface="+mn-ea"/>
                <a:cs typeface="+mn-cs"/>
              </a:rPr>
              <a:t>DisplayPort</a:t>
            </a:r>
            <a:r>
              <a:rPr lang="en-US" sz="1200" b="0" i="0" u="none" strike="noStrike" kern="1200" baseline="0" dirty="0" smtClean="0">
                <a:solidFill>
                  <a:schemeClr val="tx1"/>
                </a:solidFill>
                <a:latin typeface="Arial" charset="0"/>
                <a:ea typeface="+mn-ea"/>
                <a:cs typeface="+mn-cs"/>
              </a:rPr>
              <a:t> interface supports the </a:t>
            </a:r>
            <a:r>
              <a:rPr lang="en-US" sz="1200" b="0" i="0" u="none" strike="noStrike" kern="1200" baseline="0" dirty="0" err="1" smtClean="0">
                <a:solidFill>
                  <a:schemeClr val="tx1"/>
                </a:solidFill>
                <a:latin typeface="Arial" charset="0"/>
                <a:ea typeface="+mn-ea"/>
                <a:cs typeface="+mn-cs"/>
              </a:rPr>
              <a:t>DisplayPort</a:t>
            </a:r>
            <a:r>
              <a:rPr lang="en-US" sz="1200" b="0" i="0" u="none" strike="noStrike" kern="1200" baseline="0" dirty="0" smtClean="0">
                <a:solidFill>
                  <a:schemeClr val="tx1"/>
                </a:solidFill>
                <a:latin typeface="Arial" charset="0"/>
                <a:ea typeface="+mn-ea"/>
                <a:cs typeface="+mn-cs"/>
              </a:rPr>
              <a:t>* 1.1a specification. The PCH supports</a:t>
            </a:r>
          </a:p>
          <a:p>
            <a:r>
              <a:rPr lang="en-US" sz="1200" b="0" i="0" u="none" strike="noStrike" kern="1200" baseline="0" dirty="0" smtClean="0">
                <a:solidFill>
                  <a:schemeClr val="tx1"/>
                </a:solidFill>
                <a:latin typeface="Arial" charset="0"/>
                <a:ea typeface="+mn-ea"/>
                <a:cs typeface="+mn-cs"/>
              </a:rPr>
              <a:t>High-bandwidth Digital Content Protection for high definition content playback over</a:t>
            </a:r>
          </a:p>
          <a:p>
            <a:r>
              <a:rPr lang="en-US" sz="1200" b="0" i="0" u="none" strike="noStrike" kern="1200" baseline="0" dirty="0" smtClean="0">
                <a:solidFill>
                  <a:schemeClr val="tx1"/>
                </a:solidFill>
                <a:latin typeface="Arial" charset="0"/>
                <a:ea typeface="+mn-ea"/>
                <a:cs typeface="+mn-cs"/>
              </a:rPr>
              <a:t>digital interfaces. The PCH also integrates audio codecs for audio support over HDMI</a:t>
            </a:r>
          </a:p>
          <a:p>
            <a:r>
              <a:rPr lang="et-EE" sz="1200" b="0" i="0" u="none" strike="noStrike" kern="1200" baseline="0" dirty="0" smtClean="0">
                <a:solidFill>
                  <a:schemeClr val="tx1"/>
                </a:solidFill>
                <a:latin typeface="Arial" charset="0"/>
                <a:ea typeface="+mn-ea"/>
                <a:cs typeface="+mn-cs"/>
              </a:rPr>
              <a:t>and DisplayPort interfaces.</a:t>
            </a:r>
          </a:p>
          <a:p>
            <a:r>
              <a:rPr lang="en-US" sz="1200" b="0" i="0" u="none" strike="noStrike" kern="1200" baseline="0" dirty="0" smtClean="0">
                <a:solidFill>
                  <a:schemeClr val="tx1"/>
                </a:solidFill>
                <a:latin typeface="Arial" charset="0"/>
                <a:ea typeface="+mn-ea"/>
                <a:cs typeface="+mn-cs"/>
              </a:rPr>
              <a:t>The PCH receives the display data over the Intel® FDI and transcodes the data as per</a:t>
            </a:r>
          </a:p>
          <a:p>
            <a:r>
              <a:rPr lang="en-US" sz="1200" b="0" i="0" u="none" strike="noStrike" kern="1200" baseline="0" dirty="0" smtClean="0">
                <a:solidFill>
                  <a:schemeClr val="tx1"/>
                </a:solidFill>
                <a:latin typeface="Arial" charset="0"/>
                <a:ea typeface="+mn-ea"/>
                <a:cs typeface="+mn-cs"/>
              </a:rPr>
              <a:t>the display technology protocol and sends the data through the display interface.</a:t>
            </a:r>
          </a:p>
          <a:p>
            <a:r>
              <a:rPr lang="et-EE" sz="1200" b="1" i="0" u="none" strike="noStrike" kern="1200" baseline="0" dirty="0" smtClean="0">
                <a:solidFill>
                  <a:schemeClr val="tx1"/>
                </a:solidFill>
                <a:latin typeface="Arial" charset="0"/>
                <a:ea typeface="+mn-ea"/>
                <a:cs typeface="+mn-cs"/>
              </a:rPr>
              <a:t>PCI Express* Interface</a:t>
            </a:r>
          </a:p>
          <a:p>
            <a:r>
              <a:rPr lang="en-US" sz="1200" b="0" i="0" u="none" strike="noStrike" kern="1200" baseline="0" dirty="0" smtClean="0">
                <a:solidFill>
                  <a:schemeClr val="tx1"/>
                </a:solidFill>
                <a:latin typeface="Arial" charset="0"/>
                <a:ea typeface="+mn-ea"/>
                <a:cs typeface="+mn-cs"/>
              </a:rPr>
              <a:t>The PCH provides up to 8 PCI Express Root Ports, supporting the </a:t>
            </a:r>
            <a:r>
              <a:rPr lang="en-US" sz="1200" b="0" i="1" u="none" strike="noStrike" kern="1200" baseline="0" dirty="0" smtClean="0">
                <a:solidFill>
                  <a:schemeClr val="tx1"/>
                </a:solidFill>
                <a:latin typeface="Arial" charset="0"/>
                <a:ea typeface="+mn-ea"/>
                <a:cs typeface="+mn-cs"/>
              </a:rPr>
              <a:t>PCI Express Base</a:t>
            </a:r>
          </a:p>
          <a:p>
            <a:r>
              <a:rPr lang="en-US" sz="1200" b="0" i="1" u="none" strike="noStrike" kern="1200" baseline="0" dirty="0" smtClean="0">
                <a:solidFill>
                  <a:schemeClr val="tx1"/>
                </a:solidFill>
                <a:latin typeface="Arial" charset="0"/>
                <a:ea typeface="+mn-ea"/>
                <a:cs typeface="+mn-cs"/>
              </a:rPr>
              <a:t>Specification, </a:t>
            </a:r>
            <a:r>
              <a:rPr lang="en-US" sz="1200" b="0" i="0" u="none" strike="noStrike" kern="1200" baseline="0" dirty="0" smtClean="0">
                <a:solidFill>
                  <a:schemeClr val="tx1"/>
                </a:solidFill>
                <a:latin typeface="Arial" charset="0"/>
                <a:ea typeface="+mn-ea"/>
                <a:cs typeface="+mn-cs"/>
              </a:rPr>
              <a:t>Revision 2.0. Each Root Port x1 lane supports up to 5 Gb/s bandwidth in</a:t>
            </a:r>
          </a:p>
          <a:p>
            <a:r>
              <a:rPr lang="en-US" sz="1200" b="0" i="0" u="none" strike="noStrike" kern="1200" baseline="0" dirty="0" smtClean="0">
                <a:solidFill>
                  <a:schemeClr val="tx1"/>
                </a:solidFill>
                <a:latin typeface="Arial" charset="0"/>
                <a:ea typeface="+mn-ea"/>
                <a:cs typeface="+mn-cs"/>
              </a:rPr>
              <a:t>each direction (10 Gb/s concurrent). PCI Express Root Ports 1-4 or Ports 5-8 can</a:t>
            </a:r>
          </a:p>
          <a:p>
            <a:r>
              <a:rPr lang="en-US" sz="1200" b="0" i="0" u="none" strike="noStrike" kern="1200" baseline="0" dirty="0" smtClean="0">
                <a:solidFill>
                  <a:schemeClr val="tx1"/>
                </a:solidFill>
                <a:latin typeface="Arial" charset="0"/>
                <a:ea typeface="+mn-ea"/>
                <a:cs typeface="+mn-cs"/>
              </a:rPr>
              <a:t>independently be configured to support four x1s, two x2s, one x2 and two x1s, or one</a:t>
            </a:r>
          </a:p>
          <a:p>
            <a:r>
              <a:rPr lang="et-EE" sz="1200" b="0" i="0" u="none" strike="noStrike" kern="1200" baseline="0" dirty="0" smtClean="0">
                <a:solidFill>
                  <a:schemeClr val="tx1"/>
                </a:solidFill>
                <a:latin typeface="Arial" charset="0"/>
                <a:ea typeface="+mn-ea"/>
                <a:cs typeface="+mn-cs"/>
              </a:rPr>
              <a:t>x4 port widths.</a:t>
            </a:r>
            <a:endParaRPr lang="et-EE" dirty="0"/>
          </a:p>
        </p:txBody>
      </p:sp>
      <p:sp>
        <p:nvSpPr>
          <p:cNvPr id="4" name="Slide Number Placeholder 3"/>
          <p:cNvSpPr>
            <a:spLocks noGrp="1"/>
          </p:cNvSpPr>
          <p:nvPr>
            <p:ph type="sldNum" sz="quarter" idx="10"/>
          </p:nvPr>
        </p:nvSpPr>
        <p:spPr/>
        <p:txBody>
          <a:bodyPr/>
          <a:lstStyle/>
          <a:p>
            <a:fld id="{F2D44355-BDE4-45C7-9750-CED0B8D6659A}" type="slidenum">
              <a:rPr lang="en-GB" smtClean="0"/>
              <a:pPr/>
              <a:t>8</a:t>
            </a:fld>
            <a:endParaRPr lang="en-GB"/>
          </a:p>
        </p:txBody>
      </p:sp>
    </p:spTree>
    <p:extLst>
      <p:ext uri="{BB962C8B-B14F-4D97-AF65-F5344CB8AC3E}">
        <p14:creationId xmlns:p14="http://schemas.microsoft.com/office/powerpoint/2010/main" val="4214304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F2D44355-BDE4-45C7-9750-CED0B8D6659A}" type="slidenum">
              <a:rPr lang="en-GB" smtClean="0"/>
              <a:pPr/>
              <a:t>9</a:t>
            </a:fld>
            <a:endParaRPr lang="en-GB"/>
          </a:p>
        </p:txBody>
      </p:sp>
    </p:spTree>
    <p:extLst>
      <p:ext uri="{BB962C8B-B14F-4D97-AF65-F5344CB8AC3E}">
        <p14:creationId xmlns:p14="http://schemas.microsoft.com/office/powerpoint/2010/main" val="4214304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t-EE"/>
          </a:p>
        </p:txBody>
      </p:sp>
    </p:spTree>
    <p:extLst>
      <p:ext uri="{BB962C8B-B14F-4D97-AF65-F5344CB8AC3E}">
        <p14:creationId xmlns:p14="http://schemas.microsoft.com/office/powerpoint/2010/main" val="4204288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extLst>
      <p:ext uri="{BB962C8B-B14F-4D97-AF65-F5344CB8AC3E}">
        <p14:creationId xmlns:p14="http://schemas.microsoft.com/office/powerpoint/2010/main" val="3704572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5613" y="908050"/>
            <a:ext cx="2203450" cy="56864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193675" y="908050"/>
            <a:ext cx="6459538" cy="5686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extLst>
      <p:ext uri="{BB962C8B-B14F-4D97-AF65-F5344CB8AC3E}">
        <p14:creationId xmlns:p14="http://schemas.microsoft.com/office/powerpoint/2010/main" val="1360098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3675" y="908050"/>
            <a:ext cx="8815388" cy="668338"/>
          </a:xfrm>
        </p:spPr>
        <p:txBody>
          <a:bodyPr/>
          <a:lstStyle/>
          <a:p>
            <a:r>
              <a:rPr lang="en-US" smtClean="0"/>
              <a:t>Click to edit Master title style</a:t>
            </a:r>
            <a:endParaRPr lang="et-EE"/>
          </a:p>
        </p:txBody>
      </p:sp>
      <p:sp>
        <p:nvSpPr>
          <p:cNvPr id="3" name="Table Placeholder 2"/>
          <p:cNvSpPr>
            <a:spLocks noGrp="1"/>
          </p:cNvSpPr>
          <p:nvPr>
            <p:ph type="tbl" idx="1"/>
          </p:nvPr>
        </p:nvSpPr>
        <p:spPr>
          <a:xfrm>
            <a:off x="1258888" y="2033588"/>
            <a:ext cx="7639050" cy="4560887"/>
          </a:xfrm>
        </p:spPr>
        <p:txBody>
          <a:bodyPr/>
          <a:lstStyle/>
          <a:p>
            <a:endParaRPr lang="et-EE"/>
          </a:p>
        </p:txBody>
      </p:sp>
    </p:spTree>
    <p:extLst>
      <p:ext uri="{BB962C8B-B14F-4D97-AF65-F5344CB8AC3E}">
        <p14:creationId xmlns:p14="http://schemas.microsoft.com/office/powerpoint/2010/main" val="522275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93675" y="908050"/>
            <a:ext cx="8815388" cy="668338"/>
          </a:xfrm>
        </p:spPr>
        <p:txBody>
          <a:bodyPr/>
          <a:lstStyle/>
          <a:p>
            <a:r>
              <a:rPr lang="en-US" smtClean="0"/>
              <a:t>Click to edit Master title style</a:t>
            </a:r>
            <a:endParaRPr lang="et-EE"/>
          </a:p>
        </p:txBody>
      </p:sp>
      <p:sp>
        <p:nvSpPr>
          <p:cNvPr id="3" name="SmartArt Placeholder 2"/>
          <p:cNvSpPr>
            <a:spLocks noGrp="1"/>
          </p:cNvSpPr>
          <p:nvPr>
            <p:ph type="dgm" idx="1"/>
          </p:nvPr>
        </p:nvSpPr>
        <p:spPr>
          <a:xfrm>
            <a:off x="1258888" y="2033588"/>
            <a:ext cx="7639050" cy="4560887"/>
          </a:xfrm>
        </p:spPr>
        <p:txBody>
          <a:bodyPr/>
          <a:lstStyle/>
          <a:p>
            <a:endParaRPr lang="et-EE"/>
          </a:p>
        </p:txBody>
      </p:sp>
    </p:spTree>
    <p:extLst>
      <p:ext uri="{BB962C8B-B14F-4D97-AF65-F5344CB8AC3E}">
        <p14:creationId xmlns:p14="http://schemas.microsoft.com/office/powerpoint/2010/main" val="788056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8002" name="Picture 2" descr="koolitus"/>
          <p:cNvPicPr>
            <a:picLocks noChangeAspect="1" noChangeArrowheads="1"/>
          </p:cNvPicPr>
          <p:nvPr/>
        </p:nvPicPr>
        <p:blipFill>
          <a:blip r:embed="rId2">
            <a:extLst>
              <a:ext uri="{28A0092B-C50C-407E-A947-70E740481C1C}">
                <a14:useLocalDpi xmlns:a14="http://schemas.microsoft.com/office/drawing/2010/main" val="0"/>
              </a:ext>
            </a:extLst>
          </a:blip>
          <a:srcRect l="4904"/>
          <a:stretch>
            <a:fillRect/>
          </a:stretch>
        </p:blipFill>
        <p:spPr bwMode="auto">
          <a:xfrm>
            <a:off x="138113" y="536575"/>
            <a:ext cx="3514725" cy="1331913"/>
          </a:xfrm>
          <a:prstGeom prst="rect">
            <a:avLst/>
          </a:prstGeom>
          <a:noFill/>
          <a:extLst>
            <a:ext uri="{909E8E84-426E-40DD-AFC4-6F175D3DCCD1}">
              <a14:hiddenFill xmlns:a14="http://schemas.microsoft.com/office/drawing/2010/main">
                <a:solidFill>
                  <a:srgbClr val="FFFFFF"/>
                </a:solidFill>
              </a14:hiddenFill>
            </a:ext>
          </a:extLst>
        </p:spPr>
      </p:pic>
      <p:sp>
        <p:nvSpPr>
          <p:cNvPr id="128003" name="Rectangle 3"/>
          <p:cNvSpPr>
            <a:spLocks noChangeArrowheads="1"/>
          </p:cNvSpPr>
          <p:nvPr/>
        </p:nvSpPr>
        <p:spPr bwMode="auto">
          <a:xfrm>
            <a:off x="9525" y="1874838"/>
            <a:ext cx="9139238" cy="443388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t-EE"/>
          </a:p>
        </p:txBody>
      </p:sp>
      <p:sp>
        <p:nvSpPr>
          <p:cNvPr id="128004" name="Rectangle 4"/>
          <p:cNvSpPr>
            <a:spLocks noChangeArrowheads="1"/>
          </p:cNvSpPr>
          <p:nvPr/>
        </p:nvSpPr>
        <p:spPr bwMode="auto">
          <a:xfrm>
            <a:off x="1790700" y="2028825"/>
            <a:ext cx="7216775" cy="4108450"/>
          </a:xfrm>
          <a:prstGeom prst="rect">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t-EE"/>
          </a:p>
        </p:txBody>
      </p:sp>
      <p:sp>
        <p:nvSpPr>
          <p:cNvPr id="128005" name="Rectangle 5"/>
          <p:cNvSpPr>
            <a:spLocks noGrp="1" noChangeArrowheads="1"/>
          </p:cNvSpPr>
          <p:nvPr>
            <p:ph type="ctrTitle"/>
          </p:nvPr>
        </p:nvSpPr>
        <p:spPr bwMode="auto">
          <a:xfrm>
            <a:off x="1998663" y="3068638"/>
            <a:ext cx="6897687" cy="1143000"/>
          </a:xfrm>
          <a:prstGeom prst="rect">
            <a:avLst/>
          </a:prstGeom>
          <a:noFill/>
          <a:effectLst>
            <a:outerShdw dist="127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4000"/>
            </a:lvl1pPr>
          </a:lstStyle>
          <a:p>
            <a:pPr lvl="0"/>
            <a:r>
              <a:rPr lang="en-GB" noProof="0" smtClean="0"/>
              <a:t>Click to edit Master title style</a:t>
            </a:r>
          </a:p>
        </p:txBody>
      </p:sp>
      <p:sp>
        <p:nvSpPr>
          <p:cNvPr id="128006" name="Rectangle 6"/>
          <p:cNvSpPr>
            <a:spLocks noGrp="1" noChangeArrowheads="1"/>
          </p:cNvSpPr>
          <p:nvPr>
            <p:ph type="subTitle" idx="1"/>
          </p:nvPr>
        </p:nvSpPr>
        <p:spPr bwMode="auto">
          <a:xfrm>
            <a:off x="2008188" y="4476750"/>
            <a:ext cx="6894512" cy="10604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nSpc>
                <a:spcPct val="90000"/>
              </a:lnSpc>
              <a:buFontTx/>
              <a:buNone/>
              <a:defRPr sz="1800"/>
            </a:lvl1pPr>
          </a:lstStyle>
          <a:p>
            <a:pPr lvl="0"/>
            <a:r>
              <a:rPr lang="en-GB" noProof="0" smtClean="0"/>
              <a:t>Click to edit Master subtitle style</a:t>
            </a:r>
          </a:p>
        </p:txBody>
      </p:sp>
      <p:sp>
        <p:nvSpPr>
          <p:cNvPr id="128007" name="Rectangle 7"/>
          <p:cNvSpPr>
            <a:spLocks noGrp="1" noChangeArrowheads="1"/>
          </p:cNvSpPr>
          <p:nvPr>
            <p:ph type="dt" sz="half" idx="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t-EE"/>
          </a:p>
        </p:txBody>
      </p:sp>
      <p:sp>
        <p:nvSpPr>
          <p:cNvPr id="128008" name="Rectangle 8"/>
          <p:cNvSpPr>
            <a:spLocks noGrp="1" noChangeArrowheads="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t-EE"/>
          </a:p>
        </p:txBody>
      </p:sp>
      <p:sp>
        <p:nvSpPr>
          <p:cNvPr id="128009" name="Rectangle 9"/>
          <p:cNvSpPr>
            <a:spLocks noGrp="1" noChangeArrowheads="1"/>
          </p:cNvSpPr>
          <p:nvPr>
            <p:ph type="sldNum" sz="quarter" idx="4"/>
          </p:nvPr>
        </p:nvSpPr>
        <p:spPr bwMode="auto">
          <a:xfrm>
            <a:off x="65532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9C2A83A-8896-4EE5-9382-25DEAEB296D0}" type="slidenum">
              <a:rPr lang="et-EE"/>
              <a:pPr/>
              <a:t>‹#›</a:t>
            </a:fld>
            <a:endParaRPr lang="et-EE"/>
          </a:p>
        </p:txBody>
      </p:sp>
      <p:sp>
        <p:nvSpPr>
          <p:cNvPr id="128010" name="Freeform 10"/>
          <p:cNvSpPr>
            <a:spLocks/>
          </p:cNvSpPr>
          <p:nvPr/>
        </p:nvSpPr>
        <p:spPr bwMode="auto">
          <a:xfrm>
            <a:off x="0" y="1400175"/>
            <a:ext cx="1795463" cy="346075"/>
          </a:xfrm>
          <a:custGeom>
            <a:avLst/>
            <a:gdLst>
              <a:gd name="T0" fmla="*/ 4 w 1593"/>
              <a:gd name="T1" fmla="*/ 2 h 218"/>
              <a:gd name="T2" fmla="*/ 801 w 1593"/>
              <a:gd name="T3" fmla="*/ 2 h 218"/>
              <a:gd name="T4" fmla="*/ 1304 w 1593"/>
              <a:gd name="T5" fmla="*/ 0 h 218"/>
              <a:gd name="T6" fmla="*/ 1588 w 1593"/>
              <a:gd name="T7" fmla="*/ 202 h 218"/>
              <a:gd name="T8" fmla="*/ 4 w 1593"/>
              <a:gd name="T9" fmla="*/ 210 h 218"/>
              <a:gd name="T10" fmla="*/ 4 w 1593"/>
              <a:gd name="T11" fmla="*/ 2 h 218"/>
            </a:gdLst>
            <a:ahLst/>
            <a:cxnLst>
              <a:cxn ang="0">
                <a:pos x="T0" y="T1"/>
              </a:cxn>
              <a:cxn ang="0">
                <a:pos x="T2" y="T3"/>
              </a:cxn>
              <a:cxn ang="0">
                <a:pos x="T4" y="T5"/>
              </a:cxn>
              <a:cxn ang="0">
                <a:pos x="T6" y="T7"/>
              </a:cxn>
              <a:cxn ang="0">
                <a:pos x="T8" y="T9"/>
              </a:cxn>
              <a:cxn ang="0">
                <a:pos x="T10" y="T11"/>
              </a:cxn>
            </a:cxnLst>
            <a:rect l="0" t="0" r="r" b="b"/>
            <a:pathLst>
              <a:path w="1593" h="218">
                <a:moveTo>
                  <a:pt x="4" y="2"/>
                </a:moveTo>
                <a:cubicBezTo>
                  <a:pt x="128" y="3"/>
                  <a:pt x="584" y="2"/>
                  <a:pt x="801" y="2"/>
                </a:cubicBezTo>
                <a:cubicBezTo>
                  <a:pt x="1018" y="2"/>
                  <a:pt x="1125" y="2"/>
                  <a:pt x="1304" y="0"/>
                </a:cubicBezTo>
                <a:cubicBezTo>
                  <a:pt x="1593" y="0"/>
                  <a:pt x="1582" y="129"/>
                  <a:pt x="1588" y="202"/>
                </a:cubicBezTo>
                <a:cubicBezTo>
                  <a:pt x="1344" y="194"/>
                  <a:pt x="345" y="218"/>
                  <a:pt x="4" y="210"/>
                </a:cubicBezTo>
                <a:cubicBezTo>
                  <a:pt x="7" y="117"/>
                  <a:pt x="0" y="166"/>
                  <a:pt x="4" y="2"/>
                </a:cubicBezTo>
                <a:close/>
              </a:path>
            </a:pathLst>
          </a:cu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t-EE"/>
          </a:p>
        </p:txBody>
      </p:sp>
      <p:sp>
        <p:nvSpPr>
          <p:cNvPr id="128011" name="Rectangle 11"/>
          <p:cNvSpPr>
            <a:spLocks noChangeArrowheads="1"/>
          </p:cNvSpPr>
          <p:nvPr/>
        </p:nvSpPr>
        <p:spPr bwMode="auto">
          <a:xfrm>
            <a:off x="9525" y="6113463"/>
            <a:ext cx="9134475" cy="744537"/>
          </a:xfrm>
          <a:prstGeom prst="rect">
            <a:avLst/>
          </a:prstGeom>
          <a:solidFill>
            <a:srgbClr val="EAEAEA"/>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17961" dir="2700000" algn="ctr" rotWithShape="0">
                    <a:srgbClr val="EAEAEA">
                      <a:gamma/>
                      <a:shade val="60000"/>
                      <a:invGamma/>
                    </a:srgbClr>
                  </a:outerShdw>
                </a:effectLst>
              </a14:hiddenEffects>
            </a:ext>
          </a:extLst>
        </p:spPr>
        <p:txBody>
          <a:bodyPr wrap="none" anchor="ctr"/>
          <a:lstStyle/>
          <a:p>
            <a:endParaRPr lang="et-EE"/>
          </a:p>
        </p:txBody>
      </p:sp>
      <p:sp>
        <p:nvSpPr>
          <p:cNvPr id="128012" name="Rectangle 12"/>
          <p:cNvSpPr>
            <a:spLocks noChangeArrowheads="1"/>
          </p:cNvSpPr>
          <p:nvPr/>
        </p:nvSpPr>
        <p:spPr bwMode="auto">
          <a:xfrm>
            <a:off x="1588" y="1711325"/>
            <a:ext cx="9161462" cy="215900"/>
          </a:xfrm>
          <a:prstGeom prst="rect">
            <a:avLst/>
          </a:prstGeom>
          <a:solidFill>
            <a:srgbClr val="008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t-EE"/>
          </a:p>
        </p:txBody>
      </p:sp>
      <p:pic>
        <p:nvPicPr>
          <p:cNvPr id="128013" name="Picture 13" descr="bcs-hall"/>
          <p:cNvPicPr>
            <a:picLocks noChangeAspect="1" noChangeArrowheads="1"/>
          </p:cNvPicPr>
          <p:nvPr/>
        </p:nvPicPr>
        <p:blipFill>
          <a:blip r:embed="rId3">
            <a:extLst>
              <a:ext uri="{28A0092B-C50C-407E-A947-70E740481C1C}">
                <a14:useLocalDpi xmlns:a14="http://schemas.microsoft.com/office/drawing/2010/main" val="0"/>
              </a:ext>
            </a:extLst>
          </a:blip>
          <a:srcRect r="4726"/>
          <a:stretch>
            <a:fillRect/>
          </a:stretch>
        </p:blipFill>
        <p:spPr bwMode="auto">
          <a:xfrm>
            <a:off x="7335838" y="6137275"/>
            <a:ext cx="1760537" cy="677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t-E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extLst>
      <p:ext uri="{BB962C8B-B14F-4D97-AF65-F5344CB8AC3E}">
        <p14:creationId xmlns:p14="http://schemas.microsoft.com/office/powerpoint/2010/main" val="118400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62211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extLst>
      <p:ext uri="{BB962C8B-B14F-4D97-AF65-F5344CB8AC3E}">
        <p14:creationId xmlns:p14="http://schemas.microsoft.com/office/powerpoint/2010/main" val="1315369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extLst>
      <p:ext uri="{BB962C8B-B14F-4D97-AF65-F5344CB8AC3E}">
        <p14:creationId xmlns:p14="http://schemas.microsoft.com/office/powerpoint/2010/main" val="4270535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t-EE"/>
          </a:p>
        </p:txBody>
      </p:sp>
    </p:spTree>
    <p:extLst>
      <p:ext uri="{BB962C8B-B14F-4D97-AF65-F5344CB8AC3E}">
        <p14:creationId xmlns:p14="http://schemas.microsoft.com/office/powerpoint/2010/main" val="2492994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extLst>
      <p:ext uri="{BB962C8B-B14F-4D97-AF65-F5344CB8AC3E}">
        <p14:creationId xmlns:p14="http://schemas.microsoft.com/office/powerpoint/2010/main" val="1469614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5921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82303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587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extLst>
      <p:ext uri="{BB962C8B-B14F-4D97-AF65-F5344CB8AC3E}">
        <p14:creationId xmlns:p14="http://schemas.microsoft.com/office/powerpoint/2010/main" val="1016698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extLst>
      <p:ext uri="{BB962C8B-B14F-4D97-AF65-F5344CB8AC3E}">
        <p14:creationId xmlns:p14="http://schemas.microsoft.com/office/powerpoint/2010/main" val="2658733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1730" name="Picture 2" descr="koolitus"/>
          <p:cNvPicPr>
            <a:picLocks noChangeAspect="1" noChangeArrowheads="1"/>
          </p:cNvPicPr>
          <p:nvPr/>
        </p:nvPicPr>
        <p:blipFill>
          <a:blip r:embed="rId2">
            <a:extLst>
              <a:ext uri="{28A0092B-C50C-407E-A947-70E740481C1C}">
                <a14:useLocalDpi xmlns:a14="http://schemas.microsoft.com/office/drawing/2010/main" val="0"/>
              </a:ext>
            </a:extLst>
          </a:blip>
          <a:srcRect l="4904"/>
          <a:stretch>
            <a:fillRect/>
          </a:stretch>
        </p:blipFill>
        <p:spPr bwMode="auto">
          <a:xfrm>
            <a:off x="138113" y="536575"/>
            <a:ext cx="3514725" cy="1331913"/>
          </a:xfrm>
          <a:prstGeom prst="rect">
            <a:avLst/>
          </a:prstGeom>
          <a:noFill/>
          <a:extLst>
            <a:ext uri="{909E8E84-426E-40DD-AFC4-6F175D3DCCD1}">
              <a14:hiddenFill xmlns:a14="http://schemas.microsoft.com/office/drawing/2010/main">
                <a:solidFill>
                  <a:srgbClr val="FFFFFF"/>
                </a:solidFill>
              </a14:hiddenFill>
            </a:ext>
          </a:extLst>
        </p:spPr>
      </p:pic>
      <p:sp>
        <p:nvSpPr>
          <p:cNvPr id="201731" name="Rectangle 3"/>
          <p:cNvSpPr>
            <a:spLocks noChangeArrowheads="1"/>
          </p:cNvSpPr>
          <p:nvPr/>
        </p:nvSpPr>
        <p:spPr bwMode="auto">
          <a:xfrm>
            <a:off x="9525" y="1874838"/>
            <a:ext cx="9139238" cy="443388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t-EE"/>
          </a:p>
        </p:txBody>
      </p:sp>
      <p:sp>
        <p:nvSpPr>
          <p:cNvPr id="201732" name="Rectangle 4"/>
          <p:cNvSpPr>
            <a:spLocks noChangeArrowheads="1"/>
          </p:cNvSpPr>
          <p:nvPr/>
        </p:nvSpPr>
        <p:spPr bwMode="auto">
          <a:xfrm>
            <a:off x="1790700" y="2028825"/>
            <a:ext cx="7216775" cy="4108450"/>
          </a:xfrm>
          <a:prstGeom prst="rect">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t-EE"/>
          </a:p>
        </p:txBody>
      </p:sp>
      <p:sp>
        <p:nvSpPr>
          <p:cNvPr id="201733" name="Rectangle 5"/>
          <p:cNvSpPr>
            <a:spLocks noGrp="1" noChangeArrowheads="1"/>
          </p:cNvSpPr>
          <p:nvPr>
            <p:ph type="ctrTitle"/>
          </p:nvPr>
        </p:nvSpPr>
        <p:spPr>
          <a:xfrm>
            <a:off x="1998663" y="3068638"/>
            <a:ext cx="6897687" cy="1143000"/>
          </a:xfrm>
          <a:effectLst>
            <a:outerShdw dist="12700" dir="5400000" algn="ctr" rotWithShape="0">
              <a:schemeClr val="bg2"/>
            </a:outerShdw>
          </a:effectLst>
        </p:spPr>
        <p:txBody>
          <a:bodyPr/>
          <a:lstStyle>
            <a:lvl1pPr>
              <a:defRPr sz="4000"/>
            </a:lvl1pPr>
          </a:lstStyle>
          <a:p>
            <a:pPr lvl="0"/>
            <a:r>
              <a:rPr lang="en-GB" noProof="0" smtClean="0"/>
              <a:t>Click to edit Master title style</a:t>
            </a:r>
          </a:p>
        </p:txBody>
      </p:sp>
      <p:sp>
        <p:nvSpPr>
          <p:cNvPr id="201734" name="Rectangle 6"/>
          <p:cNvSpPr>
            <a:spLocks noGrp="1" noChangeArrowheads="1"/>
          </p:cNvSpPr>
          <p:nvPr>
            <p:ph type="subTitle" idx="1"/>
          </p:nvPr>
        </p:nvSpPr>
        <p:spPr bwMode="auto">
          <a:xfrm>
            <a:off x="2008188" y="4476750"/>
            <a:ext cx="6894512" cy="10604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nSpc>
                <a:spcPct val="90000"/>
              </a:lnSpc>
              <a:buFontTx/>
              <a:buNone/>
              <a:defRPr sz="1800"/>
            </a:lvl1pPr>
          </a:lstStyle>
          <a:p>
            <a:pPr lvl="0"/>
            <a:r>
              <a:rPr lang="en-GB" noProof="0" smtClean="0"/>
              <a:t>Click to edit Master subtitle style</a:t>
            </a:r>
          </a:p>
        </p:txBody>
      </p:sp>
      <p:sp>
        <p:nvSpPr>
          <p:cNvPr id="201735" name="Rectangle 7"/>
          <p:cNvSpPr>
            <a:spLocks noGrp="1" noChangeArrowheads="1"/>
          </p:cNvSpPr>
          <p:nvPr>
            <p:ph type="dt" sz="half" idx="2"/>
          </p:nvPr>
        </p:nvSpPr>
        <p:spPr>
          <a:xfrm>
            <a:off x="685800" y="6248400"/>
            <a:ext cx="1905000" cy="457200"/>
          </a:xfrm>
        </p:spPr>
        <p:txBody>
          <a:bodyPr/>
          <a:lstStyle>
            <a:lvl1pPr>
              <a:defRPr/>
            </a:lvl1pPr>
          </a:lstStyle>
          <a:p>
            <a:endParaRPr lang="et-EE"/>
          </a:p>
        </p:txBody>
      </p:sp>
      <p:sp>
        <p:nvSpPr>
          <p:cNvPr id="201736" name="Rectangle 8"/>
          <p:cNvSpPr>
            <a:spLocks noGrp="1" noChangeArrowheads="1"/>
          </p:cNvSpPr>
          <p:nvPr>
            <p:ph type="ftr" sz="quarter" idx="3"/>
          </p:nvPr>
        </p:nvSpPr>
        <p:spPr>
          <a:xfrm>
            <a:off x="3124200" y="6248400"/>
            <a:ext cx="2895600" cy="457200"/>
          </a:xfrm>
        </p:spPr>
        <p:txBody>
          <a:bodyPr/>
          <a:lstStyle>
            <a:lvl1pPr>
              <a:defRPr/>
            </a:lvl1pPr>
          </a:lstStyle>
          <a:p>
            <a:endParaRPr lang="et-EE"/>
          </a:p>
        </p:txBody>
      </p:sp>
      <p:sp>
        <p:nvSpPr>
          <p:cNvPr id="201737" name="Rectangle 9"/>
          <p:cNvSpPr>
            <a:spLocks noGrp="1" noChangeArrowheads="1"/>
          </p:cNvSpPr>
          <p:nvPr>
            <p:ph type="sldNum" sz="quarter" idx="4"/>
          </p:nvPr>
        </p:nvSpPr>
        <p:spPr>
          <a:xfrm>
            <a:off x="6553200" y="6248400"/>
            <a:ext cx="1905000" cy="457200"/>
          </a:xfrm>
        </p:spPr>
        <p:txBody>
          <a:bodyPr/>
          <a:lstStyle>
            <a:lvl1pPr>
              <a:defRPr/>
            </a:lvl1pPr>
          </a:lstStyle>
          <a:p>
            <a:fld id="{173F317E-EADF-443A-B161-92CF80ABD53C}" type="slidenum">
              <a:rPr lang="et-EE"/>
              <a:pPr/>
              <a:t>‹#›</a:t>
            </a:fld>
            <a:endParaRPr lang="et-EE"/>
          </a:p>
        </p:txBody>
      </p:sp>
      <p:sp>
        <p:nvSpPr>
          <p:cNvPr id="201738" name="Freeform 10"/>
          <p:cNvSpPr>
            <a:spLocks/>
          </p:cNvSpPr>
          <p:nvPr/>
        </p:nvSpPr>
        <p:spPr bwMode="auto">
          <a:xfrm>
            <a:off x="0" y="1400175"/>
            <a:ext cx="1795463" cy="346075"/>
          </a:xfrm>
          <a:custGeom>
            <a:avLst/>
            <a:gdLst>
              <a:gd name="T0" fmla="*/ 4 w 1593"/>
              <a:gd name="T1" fmla="*/ 2 h 218"/>
              <a:gd name="T2" fmla="*/ 801 w 1593"/>
              <a:gd name="T3" fmla="*/ 2 h 218"/>
              <a:gd name="T4" fmla="*/ 1304 w 1593"/>
              <a:gd name="T5" fmla="*/ 0 h 218"/>
              <a:gd name="T6" fmla="*/ 1588 w 1593"/>
              <a:gd name="T7" fmla="*/ 202 h 218"/>
              <a:gd name="T8" fmla="*/ 4 w 1593"/>
              <a:gd name="T9" fmla="*/ 210 h 218"/>
              <a:gd name="T10" fmla="*/ 4 w 1593"/>
              <a:gd name="T11" fmla="*/ 2 h 218"/>
            </a:gdLst>
            <a:ahLst/>
            <a:cxnLst>
              <a:cxn ang="0">
                <a:pos x="T0" y="T1"/>
              </a:cxn>
              <a:cxn ang="0">
                <a:pos x="T2" y="T3"/>
              </a:cxn>
              <a:cxn ang="0">
                <a:pos x="T4" y="T5"/>
              </a:cxn>
              <a:cxn ang="0">
                <a:pos x="T6" y="T7"/>
              </a:cxn>
              <a:cxn ang="0">
                <a:pos x="T8" y="T9"/>
              </a:cxn>
              <a:cxn ang="0">
                <a:pos x="T10" y="T11"/>
              </a:cxn>
            </a:cxnLst>
            <a:rect l="0" t="0" r="r" b="b"/>
            <a:pathLst>
              <a:path w="1593" h="218">
                <a:moveTo>
                  <a:pt x="4" y="2"/>
                </a:moveTo>
                <a:cubicBezTo>
                  <a:pt x="128" y="3"/>
                  <a:pt x="584" y="2"/>
                  <a:pt x="801" y="2"/>
                </a:cubicBezTo>
                <a:cubicBezTo>
                  <a:pt x="1018" y="2"/>
                  <a:pt x="1125" y="2"/>
                  <a:pt x="1304" y="0"/>
                </a:cubicBezTo>
                <a:cubicBezTo>
                  <a:pt x="1593" y="0"/>
                  <a:pt x="1582" y="129"/>
                  <a:pt x="1588" y="202"/>
                </a:cubicBezTo>
                <a:cubicBezTo>
                  <a:pt x="1344" y="194"/>
                  <a:pt x="345" y="218"/>
                  <a:pt x="4" y="210"/>
                </a:cubicBezTo>
                <a:cubicBezTo>
                  <a:pt x="7" y="117"/>
                  <a:pt x="0" y="166"/>
                  <a:pt x="4" y="2"/>
                </a:cubicBezTo>
                <a:close/>
              </a:path>
            </a:pathLst>
          </a:cu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t-EE"/>
          </a:p>
        </p:txBody>
      </p:sp>
      <p:sp>
        <p:nvSpPr>
          <p:cNvPr id="201739" name="Rectangle 11"/>
          <p:cNvSpPr>
            <a:spLocks noChangeArrowheads="1"/>
          </p:cNvSpPr>
          <p:nvPr/>
        </p:nvSpPr>
        <p:spPr bwMode="auto">
          <a:xfrm>
            <a:off x="9525" y="6113463"/>
            <a:ext cx="9134475" cy="744537"/>
          </a:xfrm>
          <a:prstGeom prst="rect">
            <a:avLst/>
          </a:prstGeom>
          <a:solidFill>
            <a:srgbClr val="EAEAEA"/>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17961" dir="2700000" algn="ctr" rotWithShape="0">
                    <a:srgbClr val="EAEAEA">
                      <a:gamma/>
                      <a:shade val="60000"/>
                      <a:invGamma/>
                    </a:srgbClr>
                  </a:outerShdw>
                </a:effectLst>
              </a14:hiddenEffects>
            </a:ext>
          </a:extLst>
        </p:spPr>
        <p:txBody>
          <a:bodyPr wrap="none" anchor="ctr"/>
          <a:lstStyle/>
          <a:p>
            <a:endParaRPr lang="et-EE"/>
          </a:p>
        </p:txBody>
      </p:sp>
      <p:sp>
        <p:nvSpPr>
          <p:cNvPr id="201740" name="Rectangle 12"/>
          <p:cNvSpPr>
            <a:spLocks noChangeArrowheads="1"/>
          </p:cNvSpPr>
          <p:nvPr/>
        </p:nvSpPr>
        <p:spPr bwMode="auto">
          <a:xfrm>
            <a:off x="1588" y="1711325"/>
            <a:ext cx="9161462" cy="215900"/>
          </a:xfrm>
          <a:prstGeom prst="rect">
            <a:avLst/>
          </a:prstGeom>
          <a:solidFill>
            <a:srgbClr val="008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t-EE"/>
          </a:p>
        </p:txBody>
      </p:sp>
      <p:pic>
        <p:nvPicPr>
          <p:cNvPr id="201741" name="Picture 13" descr="bcs-hall"/>
          <p:cNvPicPr>
            <a:picLocks noChangeAspect="1" noChangeArrowheads="1"/>
          </p:cNvPicPr>
          <p:nvPr/>
        </p:nvPicPr>
        <p:blipFill>
          <a:blip r:embed="rId3">
            <a:extLst>
              <a:ext uri="{28A0092B-C50C-407E-A947-70E740481C1C}">
                <a14:useLocalDpi xmlns:a14="http://schemas.microsoft.com/office/drawing/2010/main" val="0"/>
              </a:ext>
            </a:extLst>
          </a:blip>
          <a:srcRect r="4726"/>
          <a:stretch>
            <a:fillRect/>
          </a:stretch>
        </p:blipFill>
        <p:spPr bwMode="auto">
          <a:xfrm>
            <a:off x="7335838" y="6137275"/>
            <a:ext cx="1760537" cy="677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endParaRPr lang="et-EE"/>
          </a:p>
        </p:txBody>
      </p:sp>
      <p:sp>
        <p:nvSpPr>
          <p:cNvPr id="5" name="Footer Placeholder 4"/>
          <p:cNvSpPr>
            <a:spLocks noGrp="1"/>
          </p:cNvSpPr>
          <p:nvPr>
            <p:ph type="ftr" sz="quarter" idx="11"/>
          </p:nvPr>
        </p:nvSpPr>
        <p:spPr/>
        <p:txBody>
          <a:bodyPr/>
          <a:lstStyle>
            <a:lvl1pPr>
              <a:defRPr/>
            </a:lvl1pPr>
          </a:lstStyle>
          <a:p>
            <a:endParaRPr lang="et-EE"/>
          </a:p>
        </p:txBody>
      </p:sp>
      <p:sp>
        <p:nvSpPr>
          <p:cNvPr id="6" name="Slide Number Placeholder 5"/>
          <p:cNvSpPr>
            <a:spLocks noGrp="1"/>
          </p:cNvSpPr>
          <p:nvPr>
            <p:ph type="sldNum" sz="quarter" idx="12"/>
          </p:nvPr>
        </p:nvSpPr>
        <p:spPr/>
        <p:txBody>
          <a:bodyPr/>
          <a:lstStyle>
            <a:lvl1pPr>
              <a:defRPr/>
            </a:lvl1pPr>
          </a:lstStyle>
          <a:p>
            <a:fld id="{083DC23B-5B8B-4828-8D15-03E31E1D80C0}" type="slidenum">
              <a:rPr lang="et-EE"/>
              <a:pPr/>
              <a:t>‹#›</a:t>
            </a:fld>
            <a:endParaRPr lang="et-EE"/>
          </a:p>
        </p:txBody>
      </p:sp>
    </p:spTree>
    <p:extLst>
      <p:ext uri="{BB962C8B-B14F-4D97-AF65-F5344CB8AC3E}">
        <p14:creationId xmlns:p14="http://schemas.microsoft.com/office/powerpoint/2010/main" val="1733419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t-EE"/>
          </a:p>
        </p:txBody>
      </p:sp>
      <p:sp>
        <p:nvSpPr>
          <p:cNvPr id="5" name="Footer Placeholder 4"/>
          <p:cNvSpPr>
            <a:spLocks noGrp="1"/>
          </p:cNvSpPr>
          <p:nvPr>
            <p:ph type="ftr" sz="quarter" idx="11"/>
          </p:nvPr>
        </p:nvSpPr>
        <p:spPr/>
        <p:txBody>
          <a:bodyPr/>
          <a:lstStyle>
            <a:lvl1pPr>
              <a:defRPr/>
            </a:lvl1pPr>
          </a:lstStyle>
          <a:p>
            <a:endParaRPr lang="et-EE"/>
          </a:p>
        </p:txBody>
      </p:sp>
      <p:sp>
        <p:nvSpPr>
          <p:cNvPr id="6" name="Slide Number Placeholder 5"/>
          <p:cNvSpPr>
            <a:spLocks noGrp="1"/>
          </p:cNvSpPr>
          <p:nvPr>
            <p:ph type="sldNum" sz="quarter" idx="12"/>
          </p:nvPr>
        </p:nvSpPr>
        <p:spPr/>
        <p:txBody>
          <a:bodyPr/>
          <a:lstStyle>
            <a:lvl1pPr>
              <a:defRPr/>
            </a:lvl1pPr>
          </a:lstStyle>
          <a:p>
            <a:fld id="{6AE47F8B-E979-44BF-BF69-E81FEAEA8D37}" type="slidenum">
              <a:rPr lang="et-EE"/>
              <a:pPr/>
              <a:t>‹#›</a:t>
            </a:fld>
            <a:endParaRPr lang="et-EE"/>
          </a:p>
        </p:txBody>
      </p:sp>
    </p:spTree>
    <p:extLst>
      <p:ext uri="{BB962C8B-B14F-4D97-AF65-F5344CB8AC3E}">
        <p14:creationId xmlns:p14="http://schemas.microsoft.com/office/powerpoint/2010/main" val="1097107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4"/>
          <p:cNvSpPr>
            <a:spLocks noGrp="1"/>
          </p:cNvSpPr>
          <p:nvPr>
            <p:ph type="dt" sz="half" idx="10"/>
          </p:nvPr>
        </p:nvSpPr>
        <p:spPr/>
        <p:txBody>
          <a:bodyPr/>
          <a:lstStyle>
            <a:lvl1pPr>
              <a:defRPr/>
            </a:lvl1pPr>
          </a:lstStyle>
          <a:p>
            <a:endParaRPr lang="et-EE"/>
          </a:p>
        </p:txBody>
      </p:sp>
      <p:sp>
        <p:nvSpPr>
          <p:cNvPr id="6" name="Footer Placeholder 5"/>
          <p:cNvSpPr>
            <a:spLocks noGrp="1"/>
          </p:cNvSpPr>
          <p:nvPr>
            <p:ph type="ftr" sz="quarter" idx="11"/>
          </p:nvPr>
        </p:nvSpPr>
        <p:spPr/>
        <p:txBody>
          <a:bodyPr/>
          <a:lstStyle>
            <a:lvl1pPr>
              <a:defRPr/>
            </a:lvl1pPr>
          </a:lstStyle>
          <a:p>
            <a:endParaRPr lang="et-EE"/>
          </a:p>
        </p:txBody>
      </p:sp>
      <p:sp>
        <p:nvSpPr>
          <p:cNvPr id="7" name="Slide Number Placeholder 6"/>
          <p:cNvSpPr>
            <a:spLocks noGrp="1"/>
          </p:cNvSpPr>
          <p:nvPr>
            <p:ph type="sldNum" sz="quarter" idx="12"/>
          </p:nvPr>
        </p:nvSpPr>
        <p:spPr/>
        <p:txBody>
          <a:bodyPr/>
          <a:lstStyle>
            <a:lvl1pPr>
              <a:defRPr/>
            </a:lvl1pPr>
          </a:lstStyle>
          <a:p>
            <a:fld id="{6E792C55-B173-44F4-9374-9041BDC5443C}" type="slidenum">
              <a:rPr lang="et-EE"/>
              <a:pPr/>
              <a:t>‹#›</a:t>
            </a:fld>
            <a:endParaRPr lang="et-EE"/>
          </a:p>
        </p:txBody>
      </p:sp>
    </p:spTree>
    <p:extLst>
      <p:ext uri="{BB962C8B-B14F-4D97-AF65-F5344CB8AC3E}">
        <p14:creationId xmlns:p14="http://schemas.microsoft.com/office/powerpoint/2010/main" val="3657607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6"/>
          <p:cNvSpPr>
            <a:spLocks noGrp="1"/>
          </p:cNvSpPr>
          <p:nvPr>
            <p:ph type="dt" sz="half" idx="10"/>
          </p:nvPr>
        </p:nvSpPr>
        <p:spPr/>
        <p:txBody>
          <a:bodyPr/>
          <a:lstStyle>
            <a:lvl1pPr>
              <a:defRPr/>
            </a:lvl1pPr>
          </a:lstStyle>
          <a:p>
            <a:endParaRPr lang="et-EE"/>
          </a:p>
        </p:txBody>
      </p:sp>
      <p:sp>
        <p:nvSpPr>
          <p:cNvPr id="8" name="Footer Placeholder 7"/>
          <p:cNvSpPr>
            <a:spLocks noGrp="1"/>
          </p:cNvSpPr>
          <p:nvPr>
            <p:ph type="ftr" sz="quarter" idx="11"/>
          </p:nvPr>
        </p:nvSpPr>
        <p:spPr/>
        <p:txBody>
          <a:bodyPr/>
          <a:lstStyle>
            <a:lvl1pPr>
              <a:defRPr/>
            </a:lvl1pPr>
          </a:lstStyle>
          <a:p>
            <a:endParaRPr lang="et-EE"/>
          </a:p>
        </p:txBody>
      </p:sp>
      <p:sp>
        <p:nvSpPr>
          <p:cNvPr id="9" name="Slide Number Placeholder 8"/>
          <p:cNvSpPr>
            <a:spLocks noGrp="1"/>
          </p:cNvSpPr>
          <p:nvPr>
            <p:ph type="sldNum" sz="quarter" idx="12"/>
          </p:nvPr>
        </p:nvSpPr>
        <p:spPr/>
        <p:txBody>
          <a:bodyPr/>
          <a:lstStyle>
            <a:lvl1pPr>
              <a:defRPr/>
            </a:lvl1pPr>
          </a:lstStyle>
          <a:p>
            <a:fld id="{F439C10A-EFA9-4EE6-B2C7-D3813356BCDE}" type="slidenum">
              <a:rPr lang="et-EE"/>
              <a:pPr/>
              <a:t>‹#›</a:t>
            </a:fld>
            <a:endParaRPr lang="et-EE"/>
          </a:p>
        </p:txBody>
      </p:sp>
    </p:spTree>
    <p:extLst>
      <p:ext uri="{BB962C8B-B14F-4D97-AF65-F5344CB8AC3E}">
        <p14:creationId xmlns:p14="http://schemas.microsoft.com/office/powerpoint/2010/main" val="3594875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53851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2"/>
          <p:cNvSpPr>
            <a:spLocks noGrp="1"/>
          </p:cNvSpPr>
          <p:nvPr>
            <p:ph type="dt" sz="half" idx="10"/>
          </p:nvPr>
        </p:nvSpPr>
        <p:spPr/>
        <p:txBody>
          <a:bodyPr/>
          <a:lstStyle>
            <a:lvl1pPr>
              <a:defRPr/>
            </a:lvl1pPr>
          </a:lstStyle>
          <a:p>
            <a:endParaRPr lang="et-EE"/>
          </a:p>
        </p:txBody>
      </p:sp>
      <p:sp>
        <p:nvSpPr>
          <p:cNvPr id="4" name="Footer Placeholder 3"/>
          <p:cNvSpPr>
            <a:spLocks noGrp="1"/>
          </p:cNvSpPr>
          <p:nvPr>
            <p:ph type="ftr" sz="quarter" idx="11"/>
          </p:nvPr>
        </p:nvSpPr>
        <p:spPr/>
        <p:txBody>
          <a:bodyPr/>
          <a:lstStyle>
            <a:lvl1pPr>
              <a:defRPr/>
            </a:lvl1pPr>
          </a:lstStyle>
          <a:p>
            <a:endParaRPr lang="et-EE"/>
          </a:p>
        </p:txBody>
      </p:sp>
      <p:sp>
        <p:nvSpPr>
          <p:cNvPr id="5" name="Slide Number Placeholder 4"/>
          <p:cNvSpPr>
            <a:spLocks noGrp="1"/>
          </p:cNvSpPr>
          <p:nvPr>
            <p:ph type="sldNum" sz="quarter" idx="12"/>
          </p:nvPr>
        </p:nvSpPr>
        <p:spPr/>
        <p:txBody>
          <a:bodyPr/>
          <a:lstStyle>
            <a:lvl1pPr>
              <a:defRPr/>
            </a:lvl1pPr>
          </a:lstStyle>
          <a:p>
            <a:fld id="{7A9C7466-37F8-4014-BEE0-BFD9590ABA6E}" type="slidenum">
              <a:rPr lang="et-EE"/>
              <a:pPr/>
              <a:t>‹#›</a:t>
            </a:fld>
            <a:endParaRPr lang="et-EE"/>
          </a:p>
        </p:txBody>
      </p:sp>
    </p:spTree>
    <p:extLst>
      <p:ext uri="{BB962C8B-B14F-4D97-AF65-F5344CB8AC3E}">
        <p14:creationId xmlns:p14="http://schemas.microsoft.com/office/powerpoint/2010/main" val="3990594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t-EE"/>
          </a:p>
        </p:txBody>
      </p:sp>
      <p:sp>
        <p:nvSpPr>
          <p:cNvPr id="3" name="Footer Placeholder 2"/>
          <p:cNvSpPr>
            <a:spLocks noGrp="1"/>
          </p:cNvSpPr>
          <p:nvPr>
            <p:ph type="ftr" sz="quarter" idx="11"/>
          </p:nvPr>
        </p:nvSpPr>
        <p:spPr/>
        <p:txBody>
          <a:bodyPr/>
          <a:lstStyle>
            <a:lvl1pPr>
              <a:defRPr/>
            </a:lvl1pPr>
          </a:lstStyle>
          <a:p>
            <a:endParaRPr lang="et-EE"/>
          </a:p>
        </p:txBody>
      </p:sp>
      <p:sp>
        <p:nvSpPr>
          <p:cNvPr id="4" name="Slide Number Placeholder 3"/>
          <p:cNvSpPr>
            <a:spLocks noGrp="1"/>
          </p:cNvSpPr>
          <p:nvPr>
            <p:ph type="sldNum" sz="quarter" idx="12"/>
          </p:nvPr>
        </p:nvSpPr>
        <p:spPr/>
        <p:txBody>
          <a:bodyPr/>
          <a:lstStyle>
            <a:lvl1pPr>
              <a:defRPr/>
            </a:lvl1pPr>
          </a:lstStyle>
          <a:p>
            <a:fld id="{349C527F-EABE-496D-A7D0-6A0ECA1568A9}" type="slidenum">
              <a:rPr lang="et-EE"/>
              <a:pPr/>
              <a:t>‹#›</a:t>
            </a:fld>
            <a:endParaRPr lang="et-EE"/>
          </a:p>
        </p:txBody>
      </p:sp>
    </p:spTree>
    <p:extLst>
      <p:ext uri="{BB962C8B-B14F-4D97-AF65-F5344CB8AC3E}">
        <p14:creationId xmlns:p14="http://schemas.microsoft.com/office/powerpoint/2010/main" val="2434883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t-EE"/>
          </a:p>
        </p:txBody>
      </p:sp>
      <p:sp>
        <p:nvSpPr>
          <p:cNvPr id="6" name="Footer Placeholder 5"/>
          <p:cNvSpPr>
            <a:spLocks noGrp="1"/>
          </p:cNvSpPr>
          <p:nvPr>
            <p:ph type="ftr" sz="quarter" idx="11"/>
          </p:nvPr>
        </p:nvSpPr>
        <p:spPr/>
        <p:txBody>
          <a:bodyPr/>
          <a:lstStyle>
            <a:lvl1pPr>
              <a:defRPr/>
            </a:lvl1pPr>
          </a:lstStyle>
          <a:p>
            <a:endParaRPr lang="et-EE"/>
          </a:p>
        </p:txBody>
      </p:sp>
      <p:sp>
        <p:nvSpPr>
          <p:cNvPr id="7" name="Slide Number Placeholder 6"/>
          <p:cNvSpPr>
            <a:spLocks noGrp="1"/>
          </p:cNvSpPr>
          <p:nvPr>
            <p:ph type="sldNum" sz="quarter" idx="12"/>
          </p:nvPr>
        </p:nvSpPr>
        <p:spPr/>
        <p:txBody>
          <a:bodyPr/>
          <a:lstStyle>
            <a:lvl1pPr>
              <a:defRPr/>
            </a:lvl1pPr>
          </a:lstStyle>
          <a:p>
            <a:fld id="{6EEBCDB4-042D-485A-AD34-A59471605092}" type="slidenum">
              <a:rPr lang="et-EE"/>
              <a:pPr/>
              <a:t>‹#›</a:t>
            </a:fld>
            <a:endParaRPr lang="et-EE"/>
          </a:p>
        </p:txBody>
      </p:sp>
    </p:spTree>
    <p:extLst>
      <p:ext uri="{BB962C8B-B14F-4D97-AF65-F5344CB8AC3E}">
        <p14:creationId xmlns:p14="http://schemas.microsoft.com/office/powerpoint/2010/main" val="1472855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t-EE"/>
          </a:p>
        </p:txBody>
      </p:sp>
      <p:sp>
        <p:nvSpPr>
          <p:cNvPr id="6" name="Footer Placeholder 5"/>
          <p:cNvSpPr>
            <a:spLocks noGrp="1"/>
          </p:cNvSpPr>
          <p:nvPr>
            <p:ph type="ftr" sz="quarter" idx="11"/>
          </p:nvPr>
        </p:nvSpPr>
        <p:spPr/>
        <p:txBody>
          <a:bodyPr/>
          <a:lstStyle>
            <a:lvl1pPr>
              <a:defRPr/>
            </a:lvl1pPr>
          </a:lstStyle>
          <a:p>
            <a:endParaRPr lang="et-EE"/>
          </a:p>
        </p:txBody>
      </p:sp>
      <p:sp>
        <p:nvSpPr>
          <p:cNvPr id="7" name="Slide Number Placeholder 6"/>
          <p:cNvSpPr>
            <a:spLocks noGrp="1"/>
          </p:cNvSpPr>
          <p:nvPr>
            <p:ph type="sldNum" sz="quarter" idx="12"/>
          </p:nvPr>
        </p:nvSpPr>
        <p:spPr/>
        <p:txBody>
          <a:bodyPr/>
          <a:lstStyle>
            <a:lvl1pPr>
              <a:defRPr/>
            </a:lvl1pPr>
          </a:lstStyle>
          <a:p>
            <a:fld id="{C269CB0E-39D7-48E8-92F5-E2C011A495D6}" type="slidenum">
              <a:rPr lang="et-EE"/>
              <a:pPr/>
              <a:t>‹#›</a:t>
            </a:fld>
            <a:endParaRPr lang="et-EE"/>
          </a:p>
        </p:txBody>
      </p:sp>
    </p:spTree>
    <p:extLst>
      <p:ext uri="{BB962C8B-B14F-4D97-AF65-F5344CB8AC3E}">
        <p14:creationId xmlns:p14="http://schemas.microsoft.com/office/powerpoint/2010/main" val="2919702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endParaRPr lang="et-EE"/>
          </a:p>
        </p:txBody>
      </p:sp>
      <p:sp>
        <p:nvSpPr>
          <p:cNvPr id="5" name="Footer Placeholder 4"/>
          <p:cNvSpPr>
            <a:spLocks noGrp="1"/>
          </p:cNvSpPr>
          <p:nvPr>
            <p:ph type="ftr" sz="quarter" idx="11"/>
          </p:nvPr>
        </p:nvSpPr>
        <p:spPr/>
        <p:txBody>
          <a:bodyPr/>
          <a:lstStyle>
            <a:lvl1pPr>
              <a:defRPr/>
            </a:lvl1pPr>
          </a:lstStyle>
          <a:p>
            <a:endParaRPr lang="et-EE"/>
          </a:p>
        </p:txBody>
      </p:sp>
      <p:sp>
        <p:nvSpPr>
          <p:cNvPr id="6" name="Slide Number Placeholder 5"/>
          <p:cNvSpPr>
            <a:spLocks noGrp="1"/>
          </p:cNvSpPr>
          <p:nvPr>
            <p:ph type="sldNum" sz="quarter" idx="12"/>
          </p:nvPr>
        </p:nvSpPr>
        <p:spPr/>
        <p:txBody>
          <a:bodyPr/>
          <a:lstStyle>
            <a:lvl1pPr>
              <a:defRPr/>
            </a:lvl1pPr>
          </a:lstStyle>
          <a:p>
            <a:fld id="{73711A7A-7715-4870-A47C-254C0ED45C50}" type="slidenum">
              <a:rPr lang="et-EE"/>
              <a:pPr/>
              <a:t>‹#›</a:t>
            </a:fld>
            <a:endParaRPr lang="et-EE"/>
          </a:p>
        </p:txBody>
      </p:sp>
    </p:spTree>
    <p:extLst>
      <p:ext uri="{BB962C8B-B14F-4D97-AF65-F5344CB8AC3E}">
        <p14:creationId xmlns:p14="http://schemas.microsoft.com/office/powerpoint/2010/main" val="22176939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908050"/>
            <a:ext cx="2195513" cy="5218113"/>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211138" y="908050"/>
            <a:ext cx="6437312" cy="52181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endParaRPr lang="et-EE"/>
          </a:p>
        </p:txBody>
      </p:sp>
      <p:sp>
        <p:nvSpPr>
          <p:cNvPr id="5" name="Footer Placeholder 4"/>
          <p:cNvSpPr>
            <a:spLocks noGrp="1"/>
          </p:cNvSpPr>
          <p:nvPr>
            <p:ph type="ftr" sz="quarter" idx="11"/>
          </p:nvPr>
        </p:nvSpPr>
        <p:spPr/>
        <p:txBody>
          <a:bodyPr/>
          <a:lstStyle>
            <a:lvl1pPr>
              <a:defRPr/>
            </a:lvl1pPr>
          </a:lstStyle>
          <a:p>
            <a:endParaRPr lang="et-EE"/>
          </a:p>
        </p:txBody>
      </p:sp>
      <p:sp>
        <p:nvSpPr>
          <p:cNvPr id="6" name="Slide Number Placeholder 5"/>
          <p:cNvSpPr>
            <a:spLocks noGrp="1"/>
          </p:cNvSpPr>
          <p:nvPr>
            <p:ph type="sldNum" sz="quarter" idx="12"/>
          </p:nvPr>
        </p:nvSpPr>
        <p:spPr/>
        <p:txBody>
          <a:bodyPr/>
          <a:lstStyle>
            <a:lvl1pPr>
              <a:defRPr/>
            </a:lvl1pPr>
          </a:lstStyle>
          <a:p>
            <a:fld id="{657A9AF0-7FA6-489F-8D95-B787076841E8}" type="slidenum">
              <a:rPr lang="et-EE"/>
              <a:pPr/>
              <a:t>‹#›</a:t>
            </a:fld>
            <a:endParaRPr lang="et-EE"/>
          </a:p>
        </p:txBody>
      </p:sp>
    </p:spTree>
    <p:extLst>
      <p:ext uri="{BB962C8B-B14F-4D97-AF65-F5344CB8AC3E}">
        <p14:creationId xmlns:p14="http://schemas.microsoft.com/office/powerpoint/2010/main" val="20407932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Background With Wave Shapes "/>
          <p:cNvPicPr>
            <a:picLocks noChangeAspect="1" noChangeArrowheads="1"/>
          </p:cNvPicPr>
          <p:nvPr/>
        </p:nvPicPr>
        <p:blipFill>
          <a:blip r:embed="rId2" cstate="print"/>
          <a:stretch>
            <a:fillRect/>
          </a:stretch>
        </p:blipFill>
        <p:spPr bwMode="auto">
          <a:xfrm>
            <a:off x="3167" y="0"/>
            <a:ext cx="9137666" cy="6858000"/>
          </a:xfrm>
          <a:prstGeom prst="rect">
            <a:avLst/>
          </a:prstGeom>
          <a:noFill/>
        </p:spPr>
      </p:pic>
      <p:sp>
        <p:nvSpPr>
          <p:cNvPr id="2" name="Title 1"/>
          <p:cNvSpPr>
            <a:spLocks noGrp="1"/>
          </p:cNvSpPr>
          <p:nvPr>
            <p:ph type="ctrTitle"/>
          </p:nvPr>
        </p:nvSpPr>
        <p:spPr>
          <a:xfrm>
            <a:off x="685800" y="2349517"/>
            <a:ext cx="7772400" cy="1470025"/>
          </a:xfrm>
        </p:spPr>
        <p:txBody>
          <a:bodyPr/>
          <a:lstStyle>
            <a:lvl1pPr algn="ctr">
              <a:defRPr b="1">
                <a:solidFill>
                  <a:srgbClr val="2B5681"/>
                </a:solidFill>
              </a:defRPr>
            </a:lvl1pPr>
          </a:lstStyle>
          <a:p>
            <a:r>
              <a:rPr lang="en-US" smtClean="0"/>
              <a:t>Click to edit Master title style</a:t>
            </a:r>
            <a:endParaRPr lang="et-EE" dirty="0"/>
          </a:p>
        </p:txBody>
      </p:sp>
      <p:sp>
        <p:nvSpPr>
          <p:cNvPr id="3" name="Subtitle 2"/>
          <p:cNvSpPr>
            <a:spLocks noGrp="1"/>
          </p:cNvSpPr>
          <p:nvPr>
            <p:ph type="subTitle" idx="1"/>
          </p:nvPr>
        </p:nvSpPr>
        <p:spPr>
          <a:xfrm>
            <a:off x="1371600" y="4105292"/>
            <a:ext cx="6400800" cy="132397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t-EE" dirty="0"/>
          </a:p>
        </p:txBody>
      </p:sp>
      <p:sp>
        <p:nvSpPr>
          <p:cNvPr id="4" name="Date Placeholder 3"/>
          <p:cNvSpPr>
            <a:spLocks noGrp="1"/>
          </p:cNvSpPr>
          <p:nvPr>
            <p:ph type="dt" sz="half" idx="10"/>
          </p:nvPr>
        </p:nvSpPr>
        <p:spPr/>
        <p:txBody>
          <a:bodyPr/>
          <a:lstStyle/>
          <a:p>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79C2A83A-8896-4EE5-9382-25DEAEB296D0}" type="slidenum">
              <a:rPr lang="et-EE" smtClean="0"/>
              <a:pPr/>
              <a:t>‹#›</a:t>
            </a:fld>
            <a:endParaRPr lang="et-EE"/>
          </a:p>
        </p:txBody>
      </p:sp>
      <p:pic>
        <p:nvPicPr>
          <p:cNvPr id="9" name="Picture 8" descr="BCS-Koolitus.jpg"/>
          <p:cNvPicPr>
            <a:picLocks noChangeAspect="1"/>
          </p:cNvPicPr>
          <p:nvPr/>
        </p:nvPicPr>
        <p:blipFill>
          <a:blip r:embed="rId3" cstate="print"/>
          <a:stretch>
            <a:fillRect/>
          </a:stretch>
        </p:blipFill>
        <p:spPr>
          <a:xfrm>
            <a:off x="467544" y="476672"/>
            <a:ext cx="1440160" cy="850488"/>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a:xfrm>
            <a:off x="857224" y="1600200"/>
            <a:ext cx="7829576"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dirty="0"/>
          </a:p>
        </p:txBody>
      </p:sp>
      <p:sp>
        <p:nvSpPr>
          <p:cNvPr id="4" name="Date Placeholder 3"/>
          <p:cNvSpPr>
            <a:spLocks noGrp="1"/>
          </p:cNvSpPr>
          <p:nvPr>
            <p:ph type="dt" sz="half" idx="10"/>
          </p:nvPr>
        </p:nvSpPr>
        <p:spPr/>
        <p:txBody>
          <a:bodyPr/>
          <a:lstStyle/>
          <a:p>
            <a:fld id="{9B034333-4FC0-4832-B48E-1BB4D6BFA92F}" type="datetimeFigureOut">
              <a:rPr lang="et-EE" smtClean="0"/>
              <a:pPr/>
              <a:t>28.04.2011</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6CC6F60-BFF4-453A-BD20-71EF75AA60EA}" type="slidenum">
              <a:rPr lang="et-EE" smtClean="0"/>
              <a:pPr/>
              <a:t>‹#›</a:t>
            </a:fld>
            <a:endParaRPr lang="et-EE"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034333-4FC0-4832-B48E-1BB4D6BFA92F}" type="datetimeFigureOut">
              <a:rPr lang="et-EE" smtClean="0"/>
              <a:pPr/>
              <a:t>28.04.2011</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6CC6F60-BFF4-453A-BD20-71EF75AA60EA}" type="slidenum">
              <a:rPr lang="et-EE" smtClean="0"/>
              <a:pPr/>
              <a:t>‹#›</a:t>
            </a:fld>
            <a:endParaRPr lang="et-E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4"/>
          <p:cNvSpPr>
            <a:spLocks noGrp="1"/>
          </p:cNvSpPr>
          <p:nvPr>
            <p:ph type="dt" sz="half" idx="10"/>
          </p:nvPr>
        </p:nvSpPr>
        <p:spPr/>
        <p:txBody>
          <a:bodyPr/>
          <a:lstStyle/>
          <a:p>
            <a:fld id="{9B034333-4FC0-4832-B48E-1BB4D6BFA92F}" type="datetimeFigureOut">
              <a:rPr lang="et-EE" smtClean="0"/>
              <a:pPr/>
              <a:t>28.04.2011</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B6CC6F60-BFF4-453A-BD20-71EF75AA60EA}" type="slidenum">
              <a:rPr lang="et-EE" smtClean="0"/>
              <a:pPr/>
              <a:t>‹#›</a:t>
            </a:fld>
            <a:endParaRPr lang="et-E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1258888" y="2033588"/>
            <a:ext cx="3743325" cy="4560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5154613" y="2033588"/>
            <a:ext cx="3743325" cy="4560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extLst>
      <p:ext uri="{BB962C8B-B14F-4D97-AF65-F5344CB8AC3E}">
        <p14:creationId xmlns:p14="http://schemas.microsoft.com/office/powerpoint/2010/main" val="24727544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6"/>
          <p:cNvSpPr>
            <a:spLocks noGrp="1"/>
          </p:cNvSpPr>
          <p:nvPr>
            <p:ph type="dt" sz="half" idx="10"/>
          </p:nvPr>
        </p:nvSpPr>
        <p:spPr/>
        <p:txBody>
          <a:bodyPr/>
          <a:lstStyle/>
          <a:p>
            <a:fld id="{9B034333-4FC0-4832-B48E-1BB4D6BFA92F}" type="datetimeFigureOut">
              <a:rPr lang="et-EE" smtClean="0"/>
              <a:pPr/>
              <a:t>28.04.2011</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B6CC6F60-BFF4-453A-BD20-71EF75AA60EA}" type="slidenum">
              <a:rPr lang="et-EE" smtClean="0"/>
              <a:pPr/>
              <a:t>‹#›</a:t>
            </a:fld>
            <a:endParaRPr lang="et-E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2"/>
          <p:cNvSpPr>
            <a:spLocks noGrp="1"/>
          </p:cNvSpPr>
          <p:nvPr>
            <p:ph type="dt" sz="half" idx="10"/>
          </p:nvPr>
        </p:nvSpPr>
        <p:spPr/>
        <p:txBody>
          <a:bodyPr/>
          <a:lstStyle/>
          <a:p>
            <a:fld id="{9B034333-4FC0-4832-B48E-1BB4D6BFA92F}" type="datetimeFigureOut">
              <a:rPr lang="et-EE" smtClean="0"/>
              <a:pPr/>
              <a:t>28.04.2011</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B6CC6F60-BFF4-453A-BD20-71EF75AA60EA}" type="slidenum">
              <a:rPr lang="et-EE" smtClean="0"/>
              <a:pPr/>
              <a:t>‹#›</a:t>
            </a:fld>
            <a:endParaRPr lang="et-E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34333-4FC0-4832-B48E-1BB4D6BFA92F}" type="datetimeFigureOut">
              <a:rPr lang="et-EE" smtClean="0"/>
              <a:pPr/>
              <a:t>28.04.2011</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B6CC6F60-BFF4-453A-BD20-71EF75AA60EA}" type="slidenum">
              <a:rPr lang="et-EE" smtClean="0"/>
              <a:pPr/>
              <a:t>‹#›</a:t>
            </a:fld>
            <a:endParaRPr lang="et-EE"/>
          </a:p>
        </p:txBody>
      </p:sp>
      <p:pic>
        <p:nvPicPr>
          <p:cNvPr id="7" name="Picture 2" descr="Background With Wave Shapes "/>
          <p:cNvPicPr>
            <a:picLocks noChangeAspect="1" noChangeArrowheads="1"/>
          </p:cNvPicPr>
          <p:nvPr/>
        </p:nvPicPr>
        <p:blipFill>
          <a:blip r:embed="rId2" cstate="print">
            <a:lum bright="70000" contrast="-70000"/>
          </a:blip>
          <a:srcRect t="53124" b="23796"/>
          <a:stretch>
            <a:fillRect/>
          </a:stretch>
        </p:blipFill>
        <p:spPr bwMode="auto">
          <a:xfrm>
            <a:off x="0" y="4714908"/>
            <a:ext cx="9144000" cy="2110435"/>
          </a:xfrm>
          <a:prstGeom prst="rect">
            <a:avLst/>
          </a:prstGeom>
          <a:blipFill dpi="0" rotWithShape="1">
            <a:blip r:embed="rId3" cstate="print">
              <a:alphaModFix amt="8000"/>
              <a:lum bright="70000" contrast="-70000"/>
            </a:blip>
            <a:srcRect/>
            <a:tile tx="0" ty="0" sx="100000" sy="100000" flip="none" algn="tl"/>
          </a:blipFill>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034333-4FC0-4832-B48E-1BB4D6BFA92F}" type="datetimeFigureOut">
              <a:rPr lang="et-EE" smtClean="0"/>
              <a:pPr/>
              <a:t>28.04.2011</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B6CC6F60-BFF4-453A-BD20-71EF75AA60EA}" type="slidenum">
              <a:rPr lang="et-EE" smtClean="0"/>
              <a:pPr/>
              <a:t>‹#›</a:t>
            </a:fld>
            <a:endParaRPr lang="et-E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t-E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034333-4FC0-4832-B48E-1BB4D6BFA92F}" type="datetimeFigureOut">
              <a:rPr lang="et-EE" smtClean="0"/>
              <a:pPr/>
              <a:t>28.04.2011</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B6CC6F60-BFF4-453A-BD20-71EF75AA60EA}" type="slidenum">
              <a:rPr lang="et-EE" smtClean="0"/>
              <a:pPr/>
              <a:t>‹#›</a:t>
            </a:fld>
            <a:endParaRPr lang="et-E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9B034333-4FC0-4832-B48E-1BB4D6BFA92F}" type="datetimeFigureOut">
              <a:rPr lang="et-EE" smtClean="0"/>
              <a:pPr/>
              <a:t>28.04.2011</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6CC6F60-BFF4-453A-BD20-71EF75AA60EA}" type="slidenum">
              <a:rPr lang="et-EE" smtClean="0"/>
              <a:pPr/>
              <a:t>‹#›</a:t>
            </a:fld>
            <a:endParaRPr lang="et-E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9B034333-4FC0-4832-B48E-1BB4D6BFA92F}" type="datetimeFigureOut">
              <a:rPr lang="et-EE" smtClean="0"/>
              <a:pPr/>
              <a:t>28.04.2011</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6CC6F60-BFF4-453A-BD20-71EF75AA60EA}" type="slidenum">
              <a:rPr lang="et-EE" smtClean="0"/>
              <a:pPr/>
              <a:t>‹#›</a:t>
            </a:fld>
            <a:endParaRPr lang="et-E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8229600" cy="530352"/>
          </a:xfrm>
          <a:prstGeom prst="rect">
            <a:avLst/>
          </a:prstGeom>
          <a:solidFill>
            <a:schemeClr val="tx1">
              <a:alpha val="50000"/>
            </a:schemeClr>
          </a:solidFill>
        </p:spPr>
        <p:txBody>
          <a:bodyPr lIns="274320"/>
          <a:lstStyle>
            <a:lvl1pPr algn="l" defTabSz="914400" rtl="0" eaLnBrk="1" latinLnBrk="0" hangingPunct="1">
              <a:spcBef>
                <a:spcPct val="0"/>
              </a:spcBef>
              <a:buNone/>
              <a:defRPr lang="en-IN" sz="2800" b="1" kern="1200" dirty="0">
                <a:solidFill>
                  <a:schemeClr val="bg1"/>
                </a:solidFill>
                <a:latin typeface="+mj-lt"/>
                <a:ea typeface="+mj-ea"/>
                <a:cs typeface="+mj-cs"/>
              </a:defRPr>
            </a:lvl1pPr>
          </a:lstStyle>
          <a:p>
            <a:r>
              <a:rPr lang="en-US" dirty="0" smtClean="0"/>
              <a:t>Click to edit Master title style</a:t>
            </a:r>
            <a:endParaRPr lang="en-IN" dirty="0"/>
          </a:p>
        </p:txBody>
      </p:sp>
      <p:sp>
        <p:nvSpPr>
          <p:cNvPr id="4" name="Content Placeholder 3"/>
          <p:cNvSpPr>
            <a:spLocks noGrp="1"/>
          </p:cNvSpPr>
          <p:nvPr>
            <p:ph sz="quarter" idx="10"/>
          </p:nvPr>
        </p:nvSpPr>
        <p:spPr>
          <a:xfrm>
            <a:off x="323850" y="1009650"/>
            <a:ext cx="8496300" cy="2077492"/>
          </a:xfrm>
          <a:prstGeom prst="rect">
            <a:avLst/>
          </a:prstGeom>
        </p:spPr>
        <p:txBody>
          <a:bodyPr>
            <a:spAutoFit/>
          </a:bodyPr>
          <a:lstStyle>
            <a:lvl1pPr marL="457200" indent="-457200">
              <a:spcBef>
                <a:spcPts val="600"/>
              </a:spcBef>
              <a:spcAft>
                <a:spcPts val="600"/>
              </a:spcAft>
              <a:buClr>
                <a:schemeClr val="accent1">
                  <a:lumMod val="50000"/>
                </a:schemeClr>
              </a:buClr>
              <a:buFont typeface="Wingdings" pitchFamily="2" charset="2"/>
              <a:buChar char="§"/>
              <a:defRPr sz="2800"/>
            </a:lvl1pPr>
            <a:lvl2pPr marL="914400" indent="-285750">
              <a:buClr>
                <a:schemeClr val="accent1">
                  <a:lumMod val="50000"/>
                </a:schemeClr>
              </a:buClr>
              <a:buFont typeface="Wingdings" pitchFamily="2" charset="2"/>
              <a:buChar char="§"/>
              <a:tabLst/>
              <a:defRPr sz="2400"/>
            </a:lvl2pPr>
            <a:lvl3pPr>
              <a:buClr>
                <a:schemeClr val="accent1">
                  <a:lumMod val="50000"/>
                </a:schemeClr>
              </a:buClr>
              <a:buFont typeface="Wingdings" pitchFamily="2" charset="2"/>
              <a:buChar char="§"/>
              <a:defRPr sz="2000"/>
            </a:lvl3pPr>
            <a:lvl4pPr>
              <a:buClr>
                <a:schemeClr val="accent1">
                  <a:lumMod val="50000"/>
                </a:schemeClr>
              </a:buClr>
              <a:buFont typeface="Wingdings" pitchFamily="2" charset="2"/>
              <a:buChar char="§"/>
              <a:defRPr sz="1800"/>
            </a:lvl4pPr>
            <a:lvl5pPr>
              <a:buClr>
                <a:schemeClr val="accent1">
                  <a:lumMod val="50000"/>
                </a:schemeClr>
              </a:buClr>
              <a:buFont typeface="Wingdings" pitchFamily="2" charset="2"/>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TextBox 4"/>
          <p:cNvSpPr txBox="1"/>
          <p:nvPr userDrawn="1"/>
        </p:nvSpPr>
        <p:spPr>
          <a:xfrm>
            <a:off x="8267701" y="152400"/>
            <a:ext cx="876300" cy="530352"/>
          </a:xfrm>
          <a:prstGeom prst="rect">
            <a:avLst/>
          </a:prstGeom>
          <a:solidFill>
            <a:schemeClr val="tx1">
              <a:alpha val="50000"/>
            </a:schemeClr>
          </a:solidFill>
        </p:spPr>
        <p:txBody>
          <a:bodyPr lIns="91440" anchor="ctr"/>
          <a:lstStyle/>
          <a:p>
            <a:pPr algn="ctr" defTabSz="914400" rtl="0" eaLnBrk="1" latinLnBrk="0" hangingPunct="1">
              <a:spcBef>
                <a:spcPct val="0"/>
              </a:spcBef>
              <a:buNone/>
            </a:pPr>
            <a:r>
              <a:rPr lang="en-US" sz="1400" b="1" kern="1200" cap="small" baseline="0" dirty="0" smtClean="0">
                <a:solidFill>
                  <a:schemeClr val="bg1"/>
                </a:solidFill>
                <a:latin typeface="+mj-lt"/>
                <a:ea typeface="+mj-ea"/>
                <a:cs typeface="+mj-cs"/>
              </a:rPr>
              <a:t>Module #9</a:t>
            </a:r>
            <a:endParaRPr lang="en-IN" sz="1400" b="1" kern="1200" cap="small" baseline="0" dirty="0" smtClean="0">
              <a:solidFill>
                <a:schemeClr val="bg1"/>
              </a:solidFill>
              <a:latin typeface="+mj-lt"/>
              <a:ea typeface="+mj-ea"/>
              <a:cs typeface="+mj-cs"/>
            </a:endParaRPr>
          </a:p>
        </p:txBody>
      </p:sp>
      <p:sp>
        <p:nvSpPr>
          <p:cNvPr id="6" name="Slide Number Placeholder 2"/>
          <p:cNvSpPr>
            <a:spLocks noGrp="1"/>
          </p:cNvSpPr>
          <p:nvPr>
            <p:ph type="sldNum" sz="quarter" idx="4"/>
          </p:nvPr>
        </p:nvSpPr>
        <p:spPr>
          <a:xfrm>
            <a:off x="0" y="6492875"/>
            <a:ext cx="1076325" cy="365125"/>
          </a:xfrm>
          <a:prstGeom prst="rect">
            <a:avLst/>
          </a:prstGeom>
        </p:spPr>
        <p:txBody>
          <a:bodyPr vert="horz" lIns="91440" tIns="45720" rIns="91440" bIns="45720" rtlCol="0" anchor="ctr"/>
          <a:lstStyle>
            <a:lvl1pPr algn="l">
              <a:defRPr sz="1100">
                <a:solidFill>
                  <a:schemeClr val="tx1"/>
                </a:solidFill>
              </a:defRPr>
            </a:lvl1pPr>
          </a:lstStyle>
          <a:p>
            <a:fld id="{3FA21DC1-6B2D-458D-B7A5-308EF3491238}" type="slidenum">
              <a:rPr lang="en-IN" smtClean="0"/>
              <a:pPr/>
              <a:t>‹#›</a:t>
            </a:fld>
            <a:endParaRPr lang="en-IN"/>
          </a:p>
        </p:txBody>
      </p:sp>
    </p:spTree>
    <p:extLst>
      <p:ext uri="{BB962C8B-B14F-4D97-AF65-F5344CB8AC3E}">
        <p14:creationId xmlns:p14="http://schemas.microsoft.com/office/powerpoint/2010/main" val="4026164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extLst>
      <p:ext uri="{BB962C8B-B14F-4D97-AF65-F5344CB8AC3E}">
        <p14:creationId xmlns:p14="http://schemas.microsoft.com/office/powerpoint/2010/main" val="1972258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Tree>
    <p:extLst>
      <p:ext uri="{BB962C8B-B14F-4D97-AF65-F5344CB8AC3E}">
        <p14:creationId xmlns:p14="http://schemas.microsoft.com/office/powerpoint/2010/main" val="102328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097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47369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3374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5.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1767" name="Picture 23" descr="koolitu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313" y="71438"/>
            <a:ext cx="210978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2" name="Freeform 18"/>
          <p:cNvSpPr>
            <a:spLocks/>
          </p:cNvSpPr>
          <p:nvPr/>
        </p:nvSpPr>
        <p:spPr bwMode="auto">
          <a:xfrm>
            <a:off x="1588" y="520700"/>
            <a:ext cx="1330325" cy="266700"/>
          </a:xfrm>
          <a:custGeom>
            <a:avLst/>
            <a:gdLst>
              <a:gd name="T0" fmla="*/ 2 w 844"/>
              <a:gd name="T1" fmla="*/ 6 h 168"/>
              <a:gd name="T2" fmla="*/ 690 w 844"/>
              <a:gd name="T3" fmla="*/ 4 h 168"/>
              <a:gd name="T4" fmla="*/ 844 w 844"/>
              <a:gd name="T5" fmla="*/ 164 h 168"/>
              <a:gd name="T6" fmla="*/ 6 w 844"/>
              <a:gd name="T7" fmla="*/ 162 h 168"/>
              <a:gd name="T8" fmla="*/ 2 w 844"/>
              <a:gd name="T9" fmla="*/ 6 h 168"/>
            </a:gdLst>
            <a:ahLst/>
            <a:cxnLst>
              <a:cxn ang="0">
                <a:pos x="T0" y="T1"/>
              </a:cxn>
              <a:cxn ang="0">
                <a:pos x="T2" y="T3"/>
              </a:cxn>
              <a:cxn ang="0">
                <a:pos x="T4" y="T5"/>
              </a:cxn>
              <a:cxn ang="0">
                <a:pos x="T6" y="T7"/>
              </a:cxn>
              <a:cxn ang="0">
                <a:pos x="T8" y="T9"/>
              </a:cxn>
            </a:cxnLst>
            <a:rect l="0" t="0" r="r" b="b"/>
            <a:pathLst>
              <a:path w="844" h="168">
                <a:moveTo>
                  <a:pt x="2" y="6"/>
                </a:moveTo>
                <a:cubicBezTo>
                  <a:pt x="141" y="6"/>
                  <a:pt x="560" y="0"/>
                  <a:pt x="690" y="4"/>
                </a:cubicBezTo>
                <a:cubicBezTo>
                  <a:pt x="843" y="4"/>
                  <a:pt x="841" y="110"/>
                  <a:pt x="844" y="164"/>
                </a:cubicBezTo>
                <a:cubicBezTo>
                  <a:pt x="715" y="158"/>
                  <a:pt x="186" y="168"/>
                  <a:pt x="6" y="162"/>
                </a:cubicBezTo>
                <a:cubicBezTo>
                  <a:pt x="1" y="91"/>
                  <a:pt x="0" y="128"/>
                  <a:pt x="2" y="6"/>
                </a:cubicBezTo>
                <a:close/>
              </a:path>
            </a:pathLst>
          </a:cu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t-EE"/>
          </a:p>
        </p:txBody>
      </p:sp>
      <p:sp>
        <p:nvSpPr>
          <p:cNvPr id="31747" name="Rectangle 3"/>
          <p:cNvSpPr>
            <a:spLocks noChangeArrowheads="1"/>
          </p:cNvSpPr>
          <p:nvPr/>
        </p:nvSpPr>
        <p:spPr bwMode="auto">
          <a:xfrm>
            <a:off x="-1588" y="766763"/>
            <a:ext cx="9147176" cy="60912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EAEAEA">
                      <a:gamma/>
                      <a:shade val="60000"/>
                      <a:invGamma/>
                    </a:srgbClr>
                  </a:outerShdw>
                </a:effectLst>
              </a14:hiddenEffects>
            </a:ext>
          </a:extLst>
        </p:spPr>
        <p:txBody>
          <a:bodyPr wrap="none" anchor="ctr"/>
          <a:lstStyle/>
          <a:p>
            <a:endParaRPr lang="et-EE"/>
          </a:p>
        </p:txBody>
      </p:sp>
      <p:sp>
        <p:nvSpPr>
          <p:cNvPr id="31748" name="Rectangle 4"/>
          <p:cNvSpPr>
            <a:spLocks noChangeArrowheads="1"/>
          </p:cNvSpPr>
          <p:nvPr/>
        </p:nvSpPr>
        <p:spPr bwMode="auto">
          <a:xfrm>
            <a:off x="1230313" y="1636713"/>
            <a:ext cx="7777162" cy="5053012"/>
          </a:xfrm>
          <a:prstGeom prst="rect">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t-EE"/>
          </a:p>
        </p:txBody>
      </p:sp>
      <p:sp>
        <p:nvSpPr>
          <p:cNvPr id="31749" name="Rectangle 5"/>
          <p:cNvSpPr>
            <a:spLocks noGrp="1" noChangeArrowheads="1"/>
          </p:cNvSpPr>
          <p:nvPr>
            <p:ph type="title"/>
          </p:nvPr>
        </p:nvSpPr>
        <p:spPr bwMode="auto">
          <a:xfrm>
            <a:off x="193675" y="908050"/>
            <a:ext cx="8815388"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lvl="0"/>
            <a:r>
              <a:rPr lang="et-EE" smtClean="0"/>
              <a:t>Click to edit Master title style</a:t>
            </a:r>
          </a:p>
        </p:txBody>
      </p:sp>
      <p:sp>
        <p:nvSpPr>
          <p:cNvPr id="31750" name="Rectangle 6"/>
          <p:cNvSpPr>
            <a:spLocks noGrp="1" noChangeArrowheads="1"/>
          </p:cNvSpPr>
          <p:nvPr>
            <p:ph type="body" idx="1"/>
          </p:nvPr>
        </p:nvSpPr>
        <p:spPr bwMode="auto">
          <a:xfrm>
            <a:off x="1258888" y="2033588"/>
            <a:ext cx="7639050" cy="456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p>
        </p:txBody>
      </p:sp>
      <p:sp>
        <p:nvSpPr>
          <p:cNvPr id="31755" name="Rectangle 11"/>
          <p:cNvSpPr>
            <a:spLocks noChangeArrowheads="1"/>
          </p:cNvSpPr>
          <p:nvPr/>
        </p:nvSpPr>
        <p:spPr bwMode="auto">
          <a:xfrm flipV="1">
            <a:off x="0" y="730250"/>
            <a:ext cx="9193213" cy="36513"/>
          </a:xfrm>
          <a:prstGeom prst="rect">
            <a:avLst/>
          </a:prstGeom>
          <a:solidFill>
            <a:srgbClr val="008050"/>
          </a:solidFill>
          <a:ln>
            <a:noFill/>
          </a:ln>
          <a:effectLst/>
          <a:extLst>
            <a:ext uri="{91240B29-F687-4F45-9708-019B960494DF}">
              <a14:hiddenLine xmlns:a14="http://schemas.microsoft.com/office/drawing/2010/main" w="9525">
                <a:solidFill>
                  <a:srgbClr val="D65A02"/>
                </a:solidFill>
                <a:miter lim="800000"/>
                <a:headEnd/>
                <a:tailEnd/>
              </a14:hiddenLine>
            </a:ext>
            <a:ext uri="{AF507438-7753-43E0-B8FC-AC1667EBCBE1}">
              <a14:hiddenEffects xmlns:a14="http://schemas.microsoft.com/office/drawing/2010/main">
                <a:effectLst>
                  <a:outerShdw dist="17961" dir="2700000" algn="ctr" rotWithShape="0">
                    <a:srgbClr val="008050">
                      <a:gamma/>
                      <a:shade val="60000"/>
                      <a:invGamma/>
                    </a:srgbClr>
                  </a:outerShdw>
                </a:effectLst>
              </a14:hiddenEffects>
            </a:ext>
          </a:extLst>
        </p:spPr>
        <p:txBody>
          <a:bodyPr wrap="none" anchor="ctr"/>
          <a:lstStyle/>
          <a:p>
            <a:endParaRPr lang="et-EE"/>
          </a:p>
        </p:txBody>
      </p:sp>
      <p:pic>
        <p:nvPicPr>
          <p:cNvPr id="31764" name="Picture 20" descr="bcs"/>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596188" y="130175"/>
            <a:ext cx="1397000" cy="4603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87" r:id="rId12"/>
    <p:sldLayoutId id="2147483688" r:id="rId13"/>
  </p:sldLayoutIdLst>
  <p:txStyles>
    <p:titleStyle>
      <a:lvl1pPr algn="l" rtl="0" fontAlgn="base">
        <a:spcBef>
          <a:spcPct val="0"/>
        </a:spcBef>
        <a:spcAft>
          <a:spcPct val="0"/>
        </a:spcAft>
        <a:defRPr sz="3800" b="1">
          <a:solidFill>
            <a:srgbClr val="008050"/>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2pPr>
      <a:lvl3pPr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3pPr>
      <a:lvl4pPr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4pPr>
      <a:lvl5pPr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5pPr>
      <a:lvl6pPr marL="457200"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6pPr>
      <a:lvl7pPr marL="914400"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7pPr>
      <a:lvl8pPr marL="1371600"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8pPr>
      <a:lvl9pPr marL="1828800"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9pPr>
    </p:titleStyle>
    <p:bodyStyle>
      <a:lvl1pPr marL="342900" indent="-342900" algn="l" rtl="0" fontAlgn="base">
        <a:spcBef>
          <a:spcPct val="20000"/>
        </a:spcBef>
        <a:spcAft>
          <a:spcPct val="0"/>
        </a:spcAft>
        <a:buClr>
          <a:srgbClr val="008050"/>
        </a:buClr>
        <a:buChar char="•"/>
        <a:defRPr sz="2600" b="1">
          <a:solidFill>
            <a:schemeClr val="tx1"/>
          </a:solidFill>
          <a:latin typeface="+mn-lt"/>
          <a:ea typeface="+mn-ea"/>
          <a:cs typeface="+mn-cs"/>
        </a:defRPr>
      </a:lvl1pPr>
      <a:lvl2pPr marL="742950" indent="-285750" algn="l" rtl="0" fontAlgn="base">
        <a:spcBef>
          <a:spcPct val="20000"/>
        </a:spcBef>
        <a:spcAft>
          <a:spcPct val="0"/>
        </a:spcAft>
        <a:buClr>
          <a:srgbClr val="800000"/>
        </a:buClr>
        <a:buChar char="–"/>
        <a:defRPr sz="25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200" b="1">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6978" name="Picture 2" descr="koolitu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313" y="71438"/>
            <a:ext cx="210978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Rectangle 3"/>
          <p:cNvSpPr>
            <a:spLocks noChangeArrowheads="1"/>
          </p:cNvSpPr>
          <p:nvPr/>
        </p:nvSpPr>
        <p:spPr bwMode="auto">
          <a:xfrm>
            <a:off x="-1588" y="766763"/>
            <a:ext cx="9147176" cy="60912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EAEAEA">
                      <a:gamma/>
                      <a:shade val="60000"/>
                      <a:invGamma/>
                    </a:srgbClr>
                  </a:outerShdw>
                </a:effectLst>
              </a14:hiddenEffects>
            </a:ext>
          </a:extLst>
        </p:spPr>
        <p:txBody>
          <a:bodyPr wrap="none" anchor="ctr"/>
          <a:lstStyle/>
          <a:p>
            <a:endParaRPr lang="et-EE"/>
          </a:p>
        </p:txBody>
      </p:sp>
      <p:sp>
        <p:nvSpPr>
          <p:cNvPr id="126980" name="Rectangle 4"/>
          <p:cNvSpPr>
            <a:spLocks noChangeArrowheads="1"/>
          </p:cNvSpPr>
          <p:nvPr/>
        </p:nvSpPr>
        <p:spPr bwMode="auto">
          <a:xfrm>
            <a:off x="163513" y="906463"/>
            <a:ext cx="8843962" cy="5783262"/>
          </a:xfrm>
          <a:prstGeom prst="rect">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t-EE"/>
          </a:p>
        </p:txBody>
      </p:sp>
      <p:sp>
        <p:nvSpPr>
          <p:cNvPr id="126985" name="Freeform 9"/>
          <p:cNvSpPr>
            <a:spLocks/>
          </p:cNvSpPr>
          <p:nvPr/>
        </p:nvSpPr>
        <p:spPr bwMode="auto">
          <a:xfrm>
            <a:off x="-1588" y="530225"/>
            <a:ext cx="1335088" cy="250825"/>
          </a:xfrm>
          <a:custGeom>
            <a:avLst/>
            <a:gdLst>
              <a:gd name="T0" fmla="*/ 2 w 845"/>
              <a:gd name="T1" fmla="*/ 0 h 158"/>
              <a:gd name="T2" fmla="*/ 555 w 845"/>
              <a:gd name="T3" fmla="*/ 4 h 158"/>
              <a:gd name="T4" fmla="*/ 695 w 845"/>
              <a:gd name="T5" fmla="*/ 4 h 158"/>
              <a:gd name="T6" fmla="*/ 844 w 845"/>
              <a:gd name="T7" fmla="*/ 158 h 158"/>
              <a:gd name="T8" fmla="*/ 1 w 845"/>
              <a:gd name="T9" fmla="*/ 156 h 158"/>
              <a:gd name="T10" fmla="*/ 2 w 845"/>
              <a:gd name="T11" fmla="*/ 0 h 158"/>
            </a:gdLst>
            <a:ahLst/>
            <a:cxnLst>
              <a:cxn ang="0">
                <a:pos x="T0" y="T1"/>
              </a:cxn>
              <a:cxn ang="0">
                <a:pos x="T2" y="T3"/>
              </a:cxn>
              <a:cxn ang="0">
                <a:pos x="T4" y="T5"/>
              </a:cxn>
              <a:cxn ang="0">
                <a:pos x="T6" y="T7"/>
              </a:cxn>
              <a:cxn ang="0">
                <a:pos x="T8" y="T9"/>
              </a:cxn>
              <a:cxn ang="0">
                <a:pos x="T10" y="T11"/>
              </a:cxn>
            </a:cxnLst>
            <a:rect l="0" t="0" r="r" b="b"/>
            <a:pathLst>
              <a:path w="845" h="158">
                <a:moveTo>
                  <a:pt x="2" y="0"/>
                </a:moveTo>
                <a:cubicBezTo>
                  <a:pt x="143" y="4"/>
                  <a:pt x="440" y="3"/>
                  <a:pt x="555" y="4"/>
                </a:cubicBezTo>
                <a:cubicBezTo>
                  <a:pt x="670" y="5"/>
                  <a:pt x="545" y="8"/>
                  <a:pt x="695" y="4"/>
                </a:cubicBezTo>
                <a:cubicBezTo>
                  <a:pt x="845" y="0"/>
                  <a:pt x="841" y="104"/>
                  <a:pt x="844" y="158"/>
                </a:cubicBezTo>
                <a:cubicBezTo>
                  <a:pt x="715" y="152"/>
                  <a:pt x="185" y="158"/>
                  <a:pt x="1" y="156"/>
                </a:cubicBezTo>
                <a:cubicBezTo>
                  <a:pt x="3" y="84"/>
                  <a:pt x="0" y="122"/>
                  <a:pt x="2" y="0"/>
                </a:cubicBezTo>
                <a:close/>
              </a:path>
            </a:pathLst>
          </a:cu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t-EE"/>
          </a:p>
        </p:txBody>
      </p:sp>
      <p:sp>
        <p:nvSpPr>
          <p:cNvPr id="126986" name="Rectangle 10"/>
          <p:cNvSpPr>
            <a:spLocks noChangeArrowheads="1"/>
          </p:cNvSpPr>
          <p:nvPr/>
        </p:nvSpPr>
        <p:spPr bwMode="auto">
          <a:xfrm flipV="1">
            <a:off x="0" y="730250"/>
            <a:ext cx="9193213" cy="36513"/>
          </a:xfrm>
          <a:prstGeom prst="rect">
            <a:avLst/>
          </a:prstGeom>
          <a:solidFill>
            <a:srgbClr val="008050"/>
          </a:solidFill>
          <a:ln>
            <a:noFill/>
          </a:ln>
          <a:effectLst/>
          <a:extLst>
            <a:ext uri="{91240B29-F687-4F45-9708-019B960494DF}">
              <a14:hiddenLine xmlns:a14="http://schemas.microsoft.com/office/drawing/2010/main" w="9525">
                <a:solidFill>
                  <a:srgbClr val="00607D"/>
                </a:solidFill>
                <a:miter lim="800000"/>
                <a:headEnd/>
                <a:tailEnd/>
              </a14:hiddenLine>
            </a:ext>
            <a:ext uri="{AF507438-7753-43E0-B8FC-AC1667EBCBE1}">
              <a14:hiddenEffects xmlns:a14="http://schemas.microsoft.com/office/drawing/2010/main">
                <a:effectLst>
                  <a:outerShdw dist="17961" dir="2700000" algn="ctr" rotWithShape="0">
                    <a:srgbClr val="008050">
                      <a:gamma/>
                      <a:shade val="60000"/>
                      <a:invGamma/>
                    </a:srgbClr>
                  </a:outerShdw>
                </a:effectLst>
              </a14:hiddenEffects>
            </a:ext>
          </a:extLst>
        </p:spPr>
        <p:txBody>
          <a:bodyPr wrap="none" anchor="ctr"/>
          <a:lstStyle/>
          <a:p>
            <a:endParaRPr lang="et-EE"/>
          </a:p>
        </p:txBody>
      </p:sp>
      <p:pic>
        <p:nvPicPr>
          <p:cNvPr id="126987" name="Picture 11" descr="bc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96188" y="130175"/>
            <a:ext cx="1397000" cy="4603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3"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rtl="0" fontAlgn="base">
        <a:spcBef>
          <a:spcPct val="0"/>
        </a:spcBef>
        <a:spcAft>
          <a:spcPct val="0"/>
        </a:spcAft>
        <a:defRPr sz="3800" b="1">
          <a:solidFill>
            <a:srgbClr val="008050"/>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2pPr>
      <a:lvl3pPr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3pPr>
      <a:lvl4pPr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4pPr>
      <a:lvl5pPr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5pPr>
      <a:lvl6pPr marL="457200"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6pPr>
      <a:lvl7pPr marL="914400"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7pPr>
      <a:lvl8pPr marL="1371600"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8pPr>
      <a:lvl9pPr marL="1828800"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9pPr>
    </p:titleStyle>
    <p:bodyStyle>
      <a:lvl1pPr marL="342900" indent="-342900" algn="l" rtl="0" fontAlgn="base">
        <a:spcBef>
          <a:spcPct val="20000"/>
        </a:spcBef>
        <a:spcAft>
          <a:spcPct val="0"/>
        </a:spcAft>
        <a:buClr>
          <a:srgbClr val="800000"/>
        </a:buClr>
        <a:buChar char="•"/>
        <a:defRPr sz="2600" b="1">
          <a:solidFill>
            <a:schemeClr val="tx1"/>
          </a:solidFill>
          <a:latin typeface="+mn-lt"/>
          <a:ea typeface="+mn-ea"/>
          <a:cs typeface="+mn-cs"/>
        </a:defRPr>
      </a:lvl1pPr>
      <a:lvl2pPr marL="742950" indent="-285750" algn="l" rtl="0" fontAlgn="base">
        <a:spcBef>
          <a:spcPct val="20000"/>
        </a:spcBef>
        <a:spcAft>
          <a:spcPct val="0"/>
        </a:spcAft>
        <a:buClr>
          <a:srgbClr val="800000"/>
        </a:buClr>
        <a:buChar char="–"/>
        <a:defRPr sz="25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200" b="1">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0706" name="Picture 2" descr="koolitu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313" y="71438"/>
            <a:ext cx="210978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7" name="Rectangle 3"/>
          <p:cNvSpPr>
            <a:spLocks noChangeArrowheads="1"/>
          </p:cNvSpPr>
          <p:nvPr/>
        </p:nvSpPr>
        <p:spPr bwMode="auto">
          <a:xfrm>
            <a:off x="-1588" y="766763"/>
            <a:ext cx="9147176" cy="60912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EAEAEA">
                      <a:gamma/>
                      <a:shade val="60000"/>
                      <a:invGamma/>
                    </a:srgbClr>
                  </a:outerShdw>
                </a:effectLst>
              </a14:hiddenEffects>
            </a:ext>
          </a:extLst>
        </p:spPr>
        <p:txBody>
          <a:bodyPr wrap="none" anchor="ctr"/>
          <a:lstStyle/>
          <a:p>
            <a:endParaRPr lang="et-EE"/>
          </a:p>
        </p:txBody>
      </p:sp>
      <p:sp>
        <p:nvSpPr>
          <p:cNvPr id="200708" name="Rectangle 4"/>
          <p:cNvSpPr>
            <a:spLocks noChangeArrowheads="1"/>
          </p:cNvSpPr>
          <p:nvPr/>
        </p:nvSpPr>
        <p:spPr bwMode="auto">
          <a:xfrm>
            <a:off x="228600" y="1636713"/>
            <a:ext cx="8778875" cy="5053012"/>
          </a:xfrm>
          <a:prstGeom prst="rect">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t-EE"/>
          </a:p>
        </p:txBody>
      </p:sp>
      <p:sp>
        <p:nvSpPr>
          <p:cNvPr id="200709" name="Rectangle 5"/>
          <p:cNvSpPr>
            <a:spLocks noGrp="1" noChangeArrowheads="1"/>
          </p:cNvSpPr>
          <p:nvPr>
            <p:ph type="title"/>
          </p:nvPr>
        </p:nvSpPr>
        <p:spPr bwMode="auto">
          <a:xfrm>
            <a:off x="211138" y="908050"/>
            <a:ext cx="8785225"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t-EE" smtClean="0"/>
              <a:t>Click to edit Master title style</a:t>
            </a:r>
          </a:p>
        </p:txBody>
      </p:sp>
      <p:sp>
        <p:nvSpPr>
          <p:cNvPr id="200710" name="Rectangle 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t-EE"/>
          </a:p>
        </p:txBody>
      </p:sp>
      <p:sp>
        <p:nvSpPr>
          <p:cNvPr id="200711"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t-EE"/>
          </a:p>
        </p:txBody>
      </p:sp>
      <p:sp>
        <p:nvSpPr>
          <p:cNvPr id="200712" name="Rectangle 8"/>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2323855-AEC1-425C-BD3B-3C79D27DAE26}" type="slidenum">
              <a:rPr lang="et-EE"/>
              <a:pPr/>
              <a:t>‹#›</a:t>
            </a:fld>
            <a:endParaRPr lang="et-EE"/>
          </a:p>
        </p:txBody>
      </p:sp>
      <p:sp>
        <p:nvSpPr>
          <p:cNvPr id="200713" name="Freeform 9"/>
          <p:cNvSpPr>
            <a:spLocks/>
          </p:cNvSpPr>
          <p:nvPr/>
        </p:nvSpPr>
        <p:spPr bwMode="auto">
          <a:xfrm>
            <a:off x="-1588" y="530225"/>
            <a:ext cx="1335088" cy="250825"/>
          </a:xfrm>
          <a:custGeom>
            <a:avLst/>
            <a:gdLst>
              <a:gd name="T0" fmla="*/ 2 w 845"/>
              <a:gd name="T1" fmla="*/ 0 h 158"/>
              <a:gd name="T2" fmla="*/ 555 w 845"/>
              <a:gd name="T3" fmla="*/ 4 h 158"/>
              <a:gd name="T4" fmla="*/ 695 w 845"/>
              <a:gd name="T5" fmla="*/ 4 h 158"/>
              <a:gd name="T6" fmla="*/ 844 w 845"/>
              <a:gd name="T7" fmla="*/ 158 h 158"/>
              <a:gd name="T8" fmla="*/ 1 w 845"/>
              <a:gd name="T9" fmla="*/ 156 h 158"/>
              <a:gd name="T10" fmla="*/ 2 w 845"/>
              <a:gd name="T11" fmla="*/ 0 h 158"/>
            </a:gdLst>
            <a:ahLst/>
            <a:cxnLst>
              <a:cxn ang="0">
                <a:pos x="T0" y="T1"/>
              </a:cxn>
              <a:cxn ang="0">
                <a:pos x="T2" y="T3"/>
              </a:cxn>
              <a:cxn ang="0">
                <a:pos x="T4" y="T5"/>
              </a:cxn>
              <a:cxn ang="0">
                <a:pos x="T6" y="T7"/>
              </a:cxn>
              <a:cxn ang="0">
                <a:pos x="T8" y="T9"/>
              </a:cxn>
              <a:cxn ang="0">
                <a:pos x="T10" y="T11"/>
              </a:cxn>
            </a:cxnLst>
            <a:rect l="0" t="0" r="r" b="b"/>
            <a:pathLst>
              <a:path w="845" h="158">
                <a:moveTo>
                  <a:pt x="2" y="0"/>
                </a:moveTo>
                <a:cubicBezTo>
                  <a:pt x="143" y="4"/>
                  <a:pt x="440" y="3"/>
                  <a:pt x="555" y="4"/>
                </a:cubicBezTo>
                <a:cubicBezTo>
                  <a:pt x="670" y="5"/>
                  <a:pt x="545" y="8"/>
                  <a:pt x="695" y="4"/>
                </a:cubicBezTo>
                <a:cubicBezTo>
                  <a:pt x="845" y="0"/>
                  <a:pt x="841" y="104"/>
                  <a:pt x="844" y="158"/>
                </a:cubicBezTo>
                <a:cubicBezTo>
                  <a:pt x="715" y="152"/>
                  <a:pt x="185" y="158"/>
                  <a:pt x="1" y="156"/>
                </a:cubicBezTo>
                <a:cubicBezTo>
                  <a:pt x="3" y="84"/>
                  <a:pt x="0" y="122"/>
                  <a:pt x="2" y="0"/>
                </a:cubicBezTo>
                <a:close/>
              </a:path>
            </a:pathLst>
          </a:cu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t-EE"/>
          </a:p>
        </p:txBody>
      </p:sp>
      <p:sp>
        <p:nvSpPr>
          <p:cNvPr id="200714" name="Rectangle 10"/>
          <p:cNvSpPr>
            <a:spLocks noChangeArrowheads="1"/>
          </p:cNvSpPr>
          <p:nvPr/>
        </p:nvSpPr>
        <p:spPr bwMode="auto">
          <a:xfrm flipV="1">
            <a:off x="0" y="730250"/>
            <a:ext cx="9193213" cy="36513"/>
          </a:xfrm>
          <a:prstGeom prst="rect">
            <a:avLst/>
          </a:prstGeom>
          <a:solidFill>
            <a:srgbClr val="008050"/>
          </a:solidFill>
          <a:ln>
            <a:noFill/>
          </a:ln>
          <a:effectLst/>
          <a:extLst>
            <a:ext uri="{91240B29-F687-4F45-9708-019B960494DF}">
              <a14:hiddenLine xmlns:a14="http://schemas.microsoft.com/office/drawing/2010/main" w="9525">
                <a:solidFill>
                  <a:srgbClr val="00607D"/>
                </a:solidFill>
                <a:miter lim="800000"/>
                <a:headEnd/>
                <a:tailEnd/>
              </a14:hiddenLine>
            </a:ext>
            <a:ext uri="{AF507438-7753-43E0-B8FC-AC1667EBCBE1}">
              <a14:hiddenEffects xmlns:a14="http://schemas.microsoft.com/office/drawing/2010/main">
                <a:effectLst>
                  <a:outerShdw dist="17961" dir="2700000" algn="ctr" rotWithShape="0">
                    <a:srgbClr val="008050">
                      <a:gamma/>
                      <a:shade val="60000"/>
                      <a:invGamma/>
                    </a:srgbClr>
                  </a:outerShdw>
                </a:effectLst>
              </a14:hiddenEffects>
            </a:ext>
          </a:extLst>
        </p:spPr>
        <p:txBody>
          <a:bodyPr wrap="none" anchor="ctr"/>
          <a:lstStyle/>
          <a:p>
            <a:endParaRPr lang="et-EE"/>
          </a:p>
        </p:txBody>
      </p:sp>
      <p:pic>
        <p:nvPicPr>
          <p:cNvPr id="200715" name="Picture 11" descr="bc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96188" y="130175"/>
            <a:ext cx="1397000" cy="4603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5"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fontAlgn="base">
        <a:spcBef>
          <a:spcPct val="0"/>
        </a:spcBef>
        <a:spcAft>
          <a:spcPct val="0"/>
        </a:spcAft>
        <a:defRPr sz="3800" b="1">
          <a:solidFill>
            <a:srgbClr val="008050"/>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2pPr>
      <a:lvl3pPr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3pPr>
      <a:lvl4pPr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4pPr>
      <a:lvl5pPr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5pPr>
      <a:lvl6pPr marL="457200"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6pPr>
      <a:lvl7pPr marL="914400"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7pPr>
      <a:lvl8pPr marL="1371600"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8pPr>
      <a:lvl9pPr marL="1828800"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9pPr>
    </p:titleStyle>
    <p:bodyStyle>
      <a:lvl1pPr marL="342900" indent="-342900" algn="l" rtl="0" fontAlgn="base">
        <a:spcBef>
          <a:spcPct val="20000"/>
        </a:spcBef>
        <a:spcAft>
          <a:spcPct val="0"/>
        </a:spcAft>
        <a:buClr>
          <a:srgbClr val="800000"/>
        </a:buClr>
        <a:buChar char="•"/>
        <a:defRPr sz="2600" b="1">
          <a:solidFill>
            <a:schemeClr val="tx1"/>
          </a:solidFill>
          <a:latin typeface="+mn-lt"/>
          <a:ea typeface="+mn-ea"/>
          <a:cs typeface="+mn-cs"/>
        </a:defRPr>
      </a:lvl1pPr>
      <a:lvl2pPr marL="742950" indent="-285750" algn="l" rtl="0" fontAlgn="base">
        <a:spcBef>
          <a:spcPct val="20000"/>
        </a:spcBef>
        <a:spcAft>
          <a:spcPct val="0"/>
        </a:spcAft>
        <a:buClr>
          <a:srgbClr val="800000"/>
        </a:buClr>
        <a:buChar char="–"/>
        <a:defRPr sz="25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200" b="1">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Background With Wave Shapes "/>
          <p:cNvPicPr>
            <a:picLocks noChangeAspect="1" noChangeArrowheads="1"/>
          </p:cNvPicPr>
          <p:nvPr/>
        </p:nvPicPr>
        <p:blipFill>
          <a:blip r:embed="rId14" cstate="print"/>
          <a:srcRect l="7914" t="26481" r="-5755" b="25289"/>
          <a:stretch>
            <a:fillRect/>
          </a:stretch>
        </p:blipFill>
        <p:spPr bwMode="auto">
          <a:xfrm>
            <a:off x="0" y="3571900"/>
            <a:ext cx="9715536" cy="3286100"/>
          </a:xfrm>
          <a:prstGeom prst="rect">
            <a:avLst/>
          </a:prstGeom>
          <a:noFill/>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t-E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34333-4FC0-4832-B48E-1BB4D6BFA92F}" type="datetimeFigureOut">
              <a:rPr lang="et-EE" smtClean="0"/>
              <a:pPr/>
              <a:t>28.04.2011</a:t>
            </a:fld>
            <a:endParaRPr lang="et-E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C6F60-BFF4-453A-BD20-71EF75AA60EA}" type="slidenum">
              <a:rPr lang="et-EE" smtClean="0"/>
              <a:pPr/>
              <a:t>‹#›</a:t>
            </a:fld>
            <a:endParaRPr lang="et-EE"/>
          </a:p>
        </p:txBody>
      </p:sp>
      <p:pic>
        <p:nvPicPr>
          <p:cNvPr id="11" name="Picture 10" descr="BCS-Koolitus.jpg"/>
          <p:cNvPicPr>
            <a:picLocks noChangeAspect="1"/>
          </p:cNvPicPr>
          <p:nvPr/>
        </p:nvPicPr>
        <p:blipFill>
          <a:blip r:embed="rId15" cstate="print"/>
          <a:stretch>
            <a:fillRect/>
          </a:stretch>
        </p:blipFill>
        <p:spPr>
          <a:xfrm>
            <a:off x="8100392" y="6237312"/>
            <a:ext cx="790464" cy="466809"/>
          </a:xfrm>
          <a:prstGeom prst="rect">
            <a:avLst/>
          </a:prstGeom>
        </p:spPr>
      </p:pic>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defTabSz="914400" rtl="0" eaLnBrk="1" latinLnBrk="0" hangingPunct="1">
        <a:spcBef>
          <a:spcPct val="0"/>
        </a:spcBef>
        <a:buNone/>
        <a:defRPr sz="3500" b="1" kern="1200">
          <a:solidFill>
            <a:srgbClr val="2B568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http://upload.wikimedia.org/wikipedia/commons/1/1b/Desktop_DDR_Memory_Comparison.svg" TargetMode="External"/><Relationship Id="rId2" Type="http://schemas.openxmlformats.org/officeDocument/2006/relationships/notesSlide" Target="../notesSlides/notesSlide22.xml"/><Relationship Id="rId1" Type="http://schemas.openxmlformats.org/officeDocument/2006/relationships/slideLayout" Target="../slideLayouts/slideLayout37.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commons/8/84/Von_Neumann_architecture.svg" TargetMode="External"/><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3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41.xml"/><Relationship Id="rId7" Type="http://schemas.openxmlformats.org/officeDocument/2006/relationships/image" Target="../media/image36.png"/><Relationship Id="rId2" Type="http://schemas.openxmlformats.org/officeDocument/2006/relationships/slideLayout" Target="../slideLayouts/slideLayout4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8.png"/><Relationship Id="rId4" Type="http://schemas.openxmlformats.org/officeDocument/2006/relationships/hyperlink" Target="http://www.iconfinder.net/icondetails/6417/128/" TargetMode="External"/><Relationship Id="rId9"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hyperlink" Target="http://www.iconfinder.net/icondetails/6417/128/" TargetMode="External"/><Relationship Id="rId2" Type="http://schemas.openxmlformats.org/officeDocument/2006/relationships/notesSlide" Target="../notesSlides/notesSlide42.xml"/><Relationship Id="rId1" Type="http://schemas.openxmlformats.org/officeDocument/2006/relationships/slideLayout" Target="../slideLayouts/slideLayout4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8" Type="http://schemas.openxmlformats.org/officeDocument/2006/relationships/hyperlink" Target="http://en.wikipedia.org/wiki/Serial_attached_SCSI" TargetMode="External"/><Relationship Id="rId3" Type="http://schemas.openxmlformats.org/officeDocument/2006/relationships/hyperlink" Target="http://en.wikipedia.org/wiki/Mobile_ip" TargetMode="External"/><Relationship Id="rId7" Type="http://schemas.openxmlformats.org/officeDocument/2006/relationships/hyperlink" Target="http://www.usb.org/developers/presentations/pres0311/1-2_SSUSB_DevCon_ArchOverview_Dunstan.pdf" TargetMode="External"/><Relationship Id="rId2" Type="http://schemas.openxmlformats.org/officeDocument/2006/relationships/notesSlide" Target="../notesSlides/notesSlide44.xml"/><Relationship Id="rId1" Type="http://schemas.openxmlformats.org/officeDocument/2006/relationships/slideLayout" Target="../slideLayouts/slideLayout37.xml"/><Relationship Id="rId6" Type="http://schemas.openxmlformats.org/officeDocument/2006/relationships/hyperlink" Target="http://www.usb.org/developers/ssusb" TargetMode="External"/><Relationship Id="rId5" Type="http://schemas.openxmlformats.org/officeDocument/2006/relationships/hyperlink" Target="http://en.wikipedia.org/wiki/Universal_Serial_Bus#USB_3" TargetMode="External"/><Relationship Id="rId10" Type="http://schemas.openxmlformats.org/officeDocument/2006/relationships/hyperlink" Target="http://www.intel.com/Assets/PDF/datasheet/324645.pdf" TargetMode="External"/><Relationship Id="rId4" Type="http://schemas.openxmlformats.org/officeDocument/2006/relationships/hyperlink" Target="http://iva.e-uni.ee/IVA/EITS/" TargetMode="External"/><Relationship Id="rId9" Type="http://schemas.openxmlformats.org/officeDocument/2006/relationships/hyperlink" Target="http://www.youtube.com/watch?v=6abFUpPPCfI"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upload.wikimedia.org/wikipedia/commons/3/3f/Harvard_architecture.svg" TargetMode="External"/><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2" name="Rectangle 4"/>
          <p:cNvSpPr>
            <a:spLocks noGrp="1" noChangeArrowheads="1"/>
          </p:cNvSpPr>
          <p:nvPr>
            <p:ph type="ctrTitle"/>
          </p:nvPr>
        </p:nvSpPr>
        <p:spPr/>
        <p:txBody>
          <a:bodyPr>
            <a:normAutofit/>
          </a:bodyPr>
          <a:lstStyle/>
          <a:p>
            <a:r>
              <a:rPr lang="et-EE" sz="3600" dirty="0" smtClean="0"/>
              <a:t>MOODUL C1. ARVUTI KOMPONENDID JA ARHITEKTUURID</a:t>
            </a:r>
            <a:endParaRPr lang="et-EE" sz="3600" dirty="0"/>
          </a:p>
        </p:txBody>
      </p:sp>
      <p:sp>
        <p:nvSpPr>
          <p:cNvPr id="350213" name="Rectangle 5"/>
          <p:cNvSpPr>
            <a:spLocks noGrp="1" noChangeArrowheads="1"/>
          </p:cNvSpPr>
          <p:nvPr>
            <p:ph type="subTitle" idx="1"/>
          </p:nvPr>
        </p:nvSpPr>
        <p:spPr/>
        <p:txBody>
          <a:bodyPr/>
          <a:lstStyle/>
          <a:p>
            <a:endParaRPr lang="et-EE" dirty="0"/>
          </a:p>
        </p:txBody>
      </p:sp>
    </p:spTree>
    <p:extLst>
      <p:ext uri="{BB962C8B-B14F-4D97-AF65-F5344CB8AC3E}">
        <p14:creationId xmlns:p14="http://schemas.microsoft.com/office/powerpoint/2010/main" val="184273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Sisend/väljundseadmete ühendamine </a:t>
            </a:r>
            <a:endParaRPr lang="et-EE" dirty="0"/>
          </a:p>
        </p:txBody>
      </p:sp>
      <p:sp>
        <p:nvSpPr>
          <p:cNvPr id="3" name="Content Placeholder 2"/>
          <p:cNvSpPr>
            <a:spLocks noGrp="1"/>
          </p:cNvSpPr>
          <p:nvPr>
            <p:ph idx="1"/>
          </p:nvPr>
        </p:nvSpPr>
        <p:spPr/>
        <p:txBody>
          <a:bodyPr>
            <a:normAutofit fontScale="85000" lnSpcReduction="20000"/>
          </a:bodyPr>
          <a:lstStyle/>
          <a:p>
            <a:pPr lvl="0"/>
            <a:r>
              <a:rPr lang="et-EE" dirty="0" smtClean="0"/>
              <a:t>Protsessori ühendamiseks välismaailmaga on vaja:</a:t>
            </a:r>
          </a:p>
          <a:p>
            <a:pPr lvl="1"/>
            <a:r>
              <a:rPr lang="et-EE" dirty="0" smtClean="0"/>
              <a:t>füüsilist </a:t>
            </a:r>
            <a:r>
              <a:rPr lang="et-EE" dirty="0"/>
              <a:t>meediumi (“</a:t>
            </a:r>
            <a:r>
              <a:rPr lang="et-EE" b="1" dirty="0"/>
              <a:t>siin</a:t>
            </a:r>
            <a:r>
              <a:rPr lang="et-EE" dirty="0"/>
              <a:t>”)</a:t>
            </a:r>
            <a:endParaRPr lang="et-EE" sz="2200" dirty="0"/>
          </a:p>
          <a:p>
            <a:pPr lvl="1"/>
            <a:r>
              <a:rPr lang="et-EE" dirty="0" smtClean="0"/>
              <a:t>signaalide </a:t>
            </a:r>
            <a:r>
              <a:rPr lang="et-EE" dirty="0"/>
              <a:t>jada (“</a:t>
            </a:r>
            <a:r>
              <a:rPr lang="et-EE" b="1" dirty="0"/>
              <a:t>protokoll</a:t>
            </a:r>
            <a:r>
              <a:rPr lang="et-EE" dirty="0"/>
              <a:t>”) protsessori ja välisseadme vahelise suhtlemise haldamiseks.</a:t>
            </a:r>
            <a:endParaRPr lang="et-EE" sz="2200" dirty="0"/>
          </a:p>
          <a:p>
            <a:endParaRPr lang="et-EE" sz="2400" dirty="0"/>
          </a:p>
          <a:p>
            <a:r>
              <a:rPr lang="et-EE" dirty="0" smtClean="0"/>
              <a:t>Arvutisüsteemi jõudlust mõjutavad parameetrid:</a:t>
            </a:r>
            <a:endParaRPr lang="et-EE" sz="2400" dirty="0"/>
          </a:p>
          <a:p>
            <a:pPr lvl="1"/>
            <a:r>
              <a:rPr lang="et-EE" i="1" dirty="0"/>
              <a:t>protsessori parallelism</a:t>
            </a:r>
            <a:r>
              <a:rPr lang="et-EE" dirty="0"/>
              <a:t>: sisemiste </a:t>
            </a:r>
            <a:r>
              <a:rPr lang="et-EE" dirty="0" smtClean="0"/>
              <a:t>registrite ribalaius </a:t>
            </a:r>
            <a:r>
              <a:rPr lang="et-EE" dirty="0"/>
              <a:t>bittides; tüüpilisteks väärtusteks on 8, 16, 32, </a:t>
            </a:r>
            <a:r>
              <a:rPr lang="et-EE" dirty="0" smtClean="0"/>
              <a:t>64,128, 256 </a:t>
            </a:r>
            <a:r>
              <a:rPr lang="et-EE" dirty="0"/>
              <a:t>bitti. </a:t>
            </a:r>
            <a:endParaRPr lang="et-EE" sz="2200" dirty="0"/>
          </a:p>
          <a:p>
            <a:pPr lvl="1"/>
            <a:r>
              <a:rPr lang="et-EE" i="1" dirty="0"/>
              <a:t>mälu </a:t>
            </a:r>
            <a:r>
              <a:rPr lang="et-EE" i="1" dirty="0" smtClean="0"/>
              <a:t>parallelism</a:t>
            </a:r>
          </a:p>
          <a:p>
            <a:pPr lvl="1"/>
            <a:r>
              <a:rPr lang="et-EE" i="1" dirty="0" smtClean="0"/>
              <a:t>Siini parallelism</a:t>
            </a:r>
          </a:p>
          <a:p>
            <a:pPr lvl="1"/>
            <a:r>
              <a:rPr lang="et-EE" i="1" dirty="0" smtClean="0"/>
              <a:t>Taktsagedus</a:t>
            </a:r>
          </a:p>
          <a:p>
            <a:pPr lvl="1"/>
            <a:r>
              <a:rPr lang="et-EE" i="1" dirty="0" smtClean="0"/>
              <a:t>Masina </a:t>
            </a:r>
            <a:r>
              <a:rPr lang="et-EE" i="1" dirty="0"/>
              <a:t>tsükkel</a:t>
            </a:r>
            <a:r>
              <a:rPr lang="et-EE" dirty="0"/>
              <a:t>: aeg, mis kulub protsessoril väljakutse-rakendamise-dekodeerimise tsükli läbimiseks. Selle pikkust mõjutab nii protsessori taktsagedus kui ka mälu kiirus.</a:t>
            </a:r>
            <a:endParaRPr lang="et-EE" sz="2200" dirty="0"/>
          </a:p>
          <a:p>
            <a:pPr lvl="1"/>
            <a:endParaRPr lang="et-EE" dirty="0" smtClean="0"/>
          </a:p>
          <a:p>
            <a:endParaRPr lang="et-EE" dirty="0"/>
          </a:p>
        </p:txBody>
      </p:sp>
    </p:spTree>
    <p:extLst>
      <p:ext uri="{BB962C8B-B14F-4D97-AF65-F5344CB8AC3E}">
        <p14:creationId xmlns:p14="http://schemas.microsoft.com/office/powerpoint/2010/main" val="2032840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Sisend/väljundseadmete ühendamine </a:t>
            </a:r>
            <a:endParaRPr lang="et-EE" dirty="0"/>
          </a:p>
        </p:txBody>
      </p:sp>
      <p:sp>
        <p:nvSpPr>
          <p:cNvPr id="3" name="Content Placeholder 2"/>
          <p:cNvSpPr>
            <a:spLocks noGrp="1"/>
          </p:cNvSpPr>
          <p:nvPr>
            <p:ph idx="1"/>
          </p:nvPr>
        </p:nvSpPr>
        <p:spPr/>
        <p:txBody>
          <a:bodyPr>
            <a:normAutofit/>
          </a:bodyPr>
          <a:lstStyle/>
          <a:p>
            <a:r>
              <a:rPr lang="et-EE" b="1" dirty="0"/>
              <a:t>Arvutisüsteemi siinide </a:t>
            </a:r>
            <a:r>
              <a:rPr lang="et-EE" b="1" dirty="0" smtClean="0"/>
              <a:t>tüübid kaasajal</a:t>
            </a:r>
          </a:p>
          <a:p>
            <a:pPr lvl="1"/>
            <a:r>
              <a:rPr lang="et-EE" b="1" dirty="0" smtClean="0"/>
              <a:t>PCI Express</a:t>
            </a:r>
          </a:p>
          <a:p>
            <a:pPr lvl="1"/>
            <a:r>
              <a:rPr lang="et-EE" b="1" dirty="0" smtClean="0"/>
              <a:t>PCI</a:t>
            </a:r>
            <a:r>
              <a:rPr lang="et-EE" dirty="0" smtClean="0"/>
              <a:t> </a:t>
            </a:r>
            <a:r>
              <a:rPr lang="et-EE" dirty="0"/>
              <a:t>(Peripheral Component Interconnect)  </a:t>
            </a:r>
          </a:p>
          <a:p>
            <a:r>
              <a:rPr lang="et-EE" b="1" dirty="0"/>
              <a:t>Arvutisüsteemi siinide tüübid </a:t>
            </a:r>
            <a:r>
              <a:rPr lang="et-EE" b="1" dirty="0" smtClean="0"/>
              <a:t>ajalooliselt</a:t>
            </a:r>
            <a:endParaRPr lang="et-EE" b="1" dirty="0"/>
          </a:p>
          <a:p>
            <a:pPr lvl="1"/>
            <a:r>
              <a:rPr lang="et-EE" b="1" dirty="0" smtClean="0"/>
              <a:t>ISA</a:t>
            </a:r>
            <a:r>
              <a:rPr lang="et-EE" dirty="0" smtClean="0"/>
              <a:t> </a:t>
            </a:r>
            <a:r>
              <a:rPr lang="et-EE" dirty="0"/>
              <a:t>(Industry Standard Architecture</a:t>
            </a:r>
            <a:r>
              <a:rPr lang="et-EE" dirty="0" smtClean="0"/>
              <a:t>)</a:t>
            </a:r>
            <a:endParaRPr lang="et-EE" dirty="0"/>
          </a:p>
          <a:p>
            <a:pPr lvl="1"/>
            <a:r>
              <a:rPr lang="et-EE" b="1" dirty="0" smtClean="0"/>
              <a:t>AGP</a:t>
            </a:r>
            <a:r>
              <a:rPr lang="et-EE" dirty="0" smtClean="0"/>
              <a:t> </a:t>
            </a:r>
            <a:r>
              <a:rPr lang="et-EE" dirty="0"/>
              <a:t>(Accelerated Graphics Port</a:t>
            </a:r>
            <a:r>
              <a:rPr lang="et-EE" dirty="0" smtClean="0"/>
              <a:t>)</a:t>
            </a:r>
            <a:endParaRPr lang="et-EE"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653136"/>
            <a:ext cx="7341643" cy="1751831"/>
          </a:xfrm>
          <a:prstGeom prst="rect">
            <a:avLst/>
          </a:prstGeom>
          <a:solidFill>
            <a:schemeClr val="bg1"/>
          </a:solidFill>
          <a:extLst/>
        </p:spPr>
      </p:pic>
    </p:spTree>
    <p:extLst>
      <p:ext uri="{BB962C8B-B14F-4D97-AF65-F5344CB8AC3E}">
        <p14:creationId xmlns:p14="http://schemas.microsoft.com/office/powerpoint/2010/main" val="1330813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t-EE" b="1" dirty="0" smtClean="0"/>
              <a:t>PCI</a:t>
            </a:r>
          </a:p>
          <a:p>
            <a:endParaRPr lang="et-EE" b="1" dirty="0" smtClean="0"/>
          </a:p>
          <a:p>
            <a:endParaRPr lang="et-EE" b="1" dirty="0"/>
          </a:p>
          <a:p>
            <a:r>
              <a:rPr lang="et-EE" b="1" dirty="0" smtClean="0"/>
              <a:t>PCI Express</a:t>
            </a:r>
          </a:p>
        </p:txBody>
      </p:sp>
      <p:pic>
        <p:nvPicPr>
          <p:cNvPr id="2560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069" y="3573016"/>
            <a:ext cx="6681931" cy="226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endParaRPr lang="et-EE"/>
          </a:p>
        </p:txBody>
      </p:sp>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2143" y="1484783"/>
            <a:ext cx="5461857" cy="1420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94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Sisend/väljundseadmete ühendamine </a:t>
            </a:r>
            <a:endParaRPr lang="et-EE" dirty="0"/>
          </a:p>
        </p:txBody>
      </p:sp>
      <p:sp>
        <p:nvSpPr>
          <p:cNvPr id="3" name="Content Placeholder 2"/>
          <p:cNvSpPr>
            <a:spLocks noGrp="1"/>
          </p:cNvSpPr>
          <p:nvPr>
            <p:ph idx="1"/>
          </p:nvPr>
        </p:nvSpPr>
        <p:spPr/>
        <p:txBody>
          <a:bodyPr>
            <a:normAutofit/>
          </a:bodyPr>
          <a:lstStyle/>
          <a:p>
            <a:r>
              <a:rPr lang="et-EE" dirty="0"/>
              <a:t>Pordid </a:t>
            </a:r>
          </a:p>
          <a:p>
            <a:pPr lvl="1"/>
            <a:r>
              <a:rPr lang="et-EE" dirty="0" smtClean="0"/>
              <a:t>USB</a:t>
            </a:r>
          </a:p>
          <a:p>
            <a:pPr lvl="1"/>
            <a:r>
              <a:rPr lang="et-EE" dirty="0" smtClean="0"/>
              <a:t>Firewire</a:t>
            </a:r>
          </a:p>
          <a:p>
            <a:pPr lvl="1"/>
            <a:r>
              <a:rPr lang="et-EE" dirty="0" smtClean="0"/>
              <a:t>eSATA</a:t>
            </a:r>
          </a:p>
          <a:p>
            <a:pPr lvl="1"/>
            <a:r>
              <a:rPr lang="et-EE" dirty="0" smtClean="0"/>
              <a:t>COM ehk RS-232</a:t>
            </a:r>
          </a:p>
          <a:p>
            <a:pPr lvl="1"/>
            <a:r>
              <a:rPr lang="et-EE" dirty="0" smtClean="0"/>
              <a:t>LPT</a:t>
            </a:r>
          </a:p>
          <a:p>
            <a:pPr lvl="1"/>
            <a:r>
              <a:rPr lang="et-EE" dirty="0" smtClean="0"/>
              <a:t>Helipordid</a:t>
            </a:r>
          </a:p>
          <a:p>
            <a:pPr lvl="1"/>
            <a:r>
              <a:rPr lang="et-EE" dirty="0" smtClean="0"/>
              <a:t>Monitori port</a:t>
            </a:r>
          </a:p>
          <a:p>
            <a:pPr lvl="1"/>
            <a:r>
              <a:rPr lang="et-EE" dirty="0" smtClean="0"/>
              <a:t>Arvutivõrgu port RJ45</a:t>
            </a:r>
          </a:p>
          <a:p>
            <a:pPr lvl="1"/>
            <a:endParaRPr lang="et-EE" dirty="0" smtClean="0"/>
          </a:p>
          <a:p>
            <a:endParaRPr lang="et-EE" dirty="0"/>
          </a:p>
        </p:txBody>
      </p:sp>
    </p:spTree>
    <p:extLst>
      <p:ext uri="{BB962C8B-B14F-4D97-AF65-F5344CB8AC3E}">
        <p14:creationId xmlns:p14="http://schemas.microsoft.com/office/powerpoint/2010/main" val="211765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Sisend/väljundseadmete ühendamine </a:t>
            </a:r>
            <a:endParaRPr lang="et-EE" dirty="0"/>
          </a:p>
        </p:txBody>
      </p:sp>
      <p:sp>
        <p:nvSpPr>
          <p:cNvPr id="4" name="Content Placeholder 3"/>
          <p:cNvSpPr>
            <a:spLocks noGrp="1"/>
          </p:cNvSpPr>
          <p:nvPr>
            <p:ph idx="1"/>
          </p:nvPr>
        </p:nvSpPr>
        <p:spPr/>
        <p:txBody>
          <a:bodyPr/>
          <a:lstStyle/>
          <a:p>
            <a:endParaRPr lang="et-EE" dirty="0"/>
          </a:p>
        </p:txBody>
      </p:sp>
      <p:pic>
        <p:nvPicPr>
          <p:cNvPr id="239620" name="Picture 4" descr="D:\docs\eucip\lisamaterjal\dq57tmpord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939" y="2060848"/>
            <a:ext cx="7600950"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335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Sisend/väljundseadmete ühendamine </a:t>
            </a:r>
            <a:endParaRPr lang="et-EE" dirty="0"/>
          </a:p>
        </p:txBody>
      </p:sp>
      <p:sp>
        <p:nvSpPr>
          <p:cNvPr id="3" name="Content Placeholder 2"/>
          <p:cNvSpPr>
            <a:spLocks noGrp="1"/>
          </p:cNvSpPr>
          <p:nvPr>
            <p:ph idx="1"/>
          </p:nvPr>
        </p:nvSpPr>
        <p:spPr/>
        <p:txBody>
          <a:bodyPr>
            <a:normAutofit/>
          </a:bodyPr>
          <a:lstStyle/>
          <a:p>
            <a:r>
              <a:rPr lang="et-EE" dirty="0"/>
              <a:t>Juhtmevaba IO</a:t>
            </a:r>
          </a:p>
          <a:p>
            <a:pPr lvl="1"/>
            <a:r>
              <a:rPr lang="et-EE" dirty="0"/>
              <a:t>IRDA port</a:t>
            </a:r>
          </a:p>
          <a:p>
            <a:pPr lvl="1"/>
            <a:r>
              <a:rPr lang="et-EE" dirty="0" smtClean="0"/>
              <a:t>Bluetooth</a:t>
            </a:r>
          </a:p>
          <a:p>
            <a:pPr lvl="1"/>
            <a:r>
              <a:rPr lang="et-EE" dirty="0"/>
              <a:t>Raadioühendus</a:t>
            </a:r>
          </a:p>
          <a:p>
            <a:pPr lvl="1"/>
            <a:r>
              <a:rPr lang="et-EE" dirty="0" smtClean="0"/>
              <a:t>WLAN</a:t>
            </a:r>
          </a:p>
          <a:p>
            <a:pPr lvl="1"/>
            <a:r>
              <a:rPr lang="et-EE" dirty="0" smtClean="0"/>
              <a:t>Mobiilne internet</a:t>
            </a:r>
            <a:endParaRPr lang="et-EE" dirty="0"/>
          </a:p>
          <a:p>
            <a:pPr lvl="1"/>
            <a:endParaRPr lang="et-EE" dirty="0" smtClean="0"/>
          </a:p>
          <a:p>
            <a:endParaRPr lang="et-EE" dirty="0"/>
          </a:p>
        </p:txBody>
      </p:sp>
      <p:pic>
        <p:nvPicPr>
          <p:cNvPr id="2406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223" y="1484784"/>
            <a:ext cx="466725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496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Sisend/väljundseadmed </a:t>
            </a:r>
            <a:endParaRPr lang="et-EE" dirty="0"/>
          </a:p>
        </p:txBody>
      </p:sp>
      <p:sp>
        <p:nvSpPr>
          <p:cNvPr id="3" name="Content Placeholder 2"/>
          <p:cNvSpPr>
            <a:spLocks noGrp="1"/>
          </p:cNvSpPr>
          <p:nvPr>
            <p:ph idx="1"/>
          </p:nvPr>
        </p:nvSpPr>
        <p:spPr>
          <a:xfrm>
            <a:off x="857224" y="1196752"/>
            <a:ext cx="7829576" cy="4929411"/>
          </a:xfrm>
        </p:spPr>
        <p:txBody>
          <a:bodyPr>
            <a:normAutofit fontScale="70000" lnSpcReduction="20000"/>
          </a:bodyPr>
          <a:lstStyle/>
          <a:p>
            <a:r>
              <a:rPr lang="et-EE" dirty="0" smtClean="0"/>
              <a:t>Klaviatuur ja hiir</a:t>
            </a:r>
          </a:p>
          <a:p>
            <a:r>
              <a:rPr lang="et-EE" dirty="0" smtClean="0"/>
              <a:t>Monitor </a:t>
            </a:r>
          </a:p>
          <a:p>
            <a:pPr lvl="1"/>
            <a:r>
              <a:rPr lang="et-EE" dirty="0" smtClean="0"/>
              <a:t>LCD </a:t>
            </a:r>
          </a:p>
          <a:p>
            <a:pPr lvl="2"/>
            <a:r>
              <a:rPr lang="et-EE" dirty="0" smtClean="0"/>
              <a:t>Reageerimisaeg</a:t>
            </a:r>
          </a:p>
          <a:p>
            <a:pPr lvl="2"/>
            <a:r>
              <a:rPr lang="et-EE" dirty="0" smtClean="0"/>
              <a:t>Heledus</a:t>
            </a:r>
          </a:p>
          <a:p>
            <a:pPr lvl="2"/>
            <a:r>
              <a:rPr lang="et-EE" dirty="0" smtClean="0"/>
              <a:t>Kontrast</a:t>
            </a:r>
          </a:p>
          <a:p>
            <a:pPr lvl="2"/>
            <a:r>
              <a:rPr lang="et-EE" dirty="0" smtClean="0"/>
              <a:t>Vaatenurk</a:t>
            </a:r>
          </a:p>
          <a:p>
            <a:pPr lvl="1"/>
            <a:r>
              <a:rPr lang="et-EE" dirty="0" smtClean="0"/>
              <a:t>LCD vs CRT</a:t>
            </a:r>
          </a:p>
          <a:p>
            <a:pPr lvl="2"/>
            <a:r>
              <a:rPr lang="et-EE" dirty="0" smtClean="0"/>
              <a:t>Väiksemad mõõtmed</a:t>
            </a:r>
          </a:p>
          <a:p>
            <a:pPr lvl="2"/>
            <a:r>
              <a:rPr lang="et-EE" dirty="0" smtClean="0"/>
              <a:t>Pole gomeetrilisi moonutusi</a:t>
            </a:r>
          </a:p>
          <a:p>
            <a:pPr lvl="2"/>
            <a:r>
              <a:rPr lang="et-EE" dirty="0" smtClean="0"/>
              <a:t>Väiksem energaikulu</a:t>
            </a:r>
          </a:p>
          <a:p>
            <a:pPr lvl="2"/>
            <a:r>
              <a:rPr lang="et-EE" dirty="0" smtClean="0"/>
              <a:t>Puudub väreluse probleem, mis tuleneb kaadrite vahetusest</a:t>
            </a:r>
          </a:p>
          <a:p>
            <a:pPr lvl="1"/>
            <a:r>
              <a:rPr lang="et-EE" dirty="0" smtClean="0"/>
              <a:t>Ühendamine</a:t>
            </a:r>
          </a:p>
          <a:p>
            <a:pPr lvl="2"/>
            <a:r>
              <a:rPr lang="et-EE" dirty="0" smtClean="0"/>
              <a:t>VGA</a:t>
            </a:r>
          </a:p>
          <a:p>
            <a:pPr lvl="2"/>
            <a:r>
              <a:rPr lang="et-EE" dirty="0" smtClean="0"/>
              <a:t>DVI-I</a:t>
            </a:r>
          </a:p>
          <a:p>
            <a:pPr lvl="2"/>
            <a:r>
              <a:rPr lang="et-EE" dirty="0" smtClean="0"/>
              <a:t>DVI-D</a:t>
            </a:r>
          </a:p>
          <a:p>
            <a:pPr lvl="2"/>
            <a:r>
              <a:rPr lang="et-EE" dirty="0" smtClean="0"/>
              <a:t>Displayport</a:t>
            </a:r>
          </a:p>
          <a:p>
            <a:r>
              <a:rPr lang="et-EE" dirty="0" smtClean="0"/>
              <a:t>Printer, skänner</a:t>
            </a:r>
          </a:p>
          <a:p>
            <a:pPr marL="0" indent="0">
              <a:buNone/>
            </a:pPr>
            <a:endParaRPr lang="et-EE" dirty="0"/>
          </a:p>
          <a:p>
            <a:pPr marL="0" indent="0">
              <a:buNone/>
            </a:pPr>
            <a:endParaRPr lang="et-EE" dirty="0" smtClean="0"/>
          </a:p>
          <a:p>
            <a:endParaRPr lang="et-EE" dirty="0"/>
          </a:p>
        </p:txBody>
      </p:sp>
    </p:spTree>
    <p:extLst>
      <p:ext uri="{BB962C8B-B14F-4D97-AF65-F5344CB8AC3E}">
        <p14:creationId xmlns:p14="http://schemas.microsoft.com/office/powerpoint/2010/main" val="1637834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Sisend/väljundseadmete probleemid </a:t>
            </a:r>
            <a:endParaRPr lang="et-EE" dirty="0"/>
          </a:p>
        </p:txBody>
      </p:sp>
      <p:sp>
        <p:nvSpPr>
          <p:cNvPr id="3" name="Content Placeholder 2"/>
          <p:cNvSpPr>
            <a:spLocks noGrp="1"/>
          </p:cNvSpPr>
          <p:nvPr>
            <p:ph idx="1"/>
          </p:nvPr>
        </p:nvSpPr>
        <p:spPr/>
        <p:txBody>
          <a:bodyPr>
            <a:normAutofit/>
          </a:bodyPr>
          <a:lstStyle/>
          <a:p>
            <a:r>
              <a:rPr lang="et-EE" dirty="0" smtClean="0"/>
              <a:t>Port peab olema lubatud BIOS-is</a:t>
            </a:r>
          </a:p>
          <a:p>
            <a:r>
              <a:rPr lang="et-EE" dirty="0" smtClean="0"/>
              <a:t>Port peab olema lubatud OS-is</a:t>
            </a:r>
          </a:p>
          <a:p>
            <a:r>
              <a:rPr lang="et-EE" dirty="0" smtClean="0"/>
              <a:t>Pistiku ja pesa kontroll – võimalikud vigastused</a:t>
            </a:r>
          </a:p>
          <a:p>
            <a:r>
              <a:rPr lang="et-EE" dirty="0" smtClean="0"/>
              <a:t>Traadita võrgu levi – antenn kehv või seinad takistavad</a:t>
            </a:r>
          </a:p>
          <a:p>
            <a:endParaRPr lang="et-EE" dirty="0" smtClean="0"/>
          </a:p>
          <a:p>
            <a:endParaRPr lang="et-EE" dirty="0"/>
          </a:p>
          <a:p>
            <a:endParaRPr lang="et-EE" dirty="0" smtClean="0"/>
          </a:p>
          <a:p>
            <a:endParaRPr lang="et-EE" dirty="0"/>
          </a:p>
        </p:txBody>
      </p:sp>
    </p:spTree>
    <p:extLst>
      <p:ext uri="{BB962C8B-B14F-4D97-AF65-F5344CB8AC3E}">
        <p14:creationId xmlns:p14="http://schemas.microsoft.com/office/powerpoint/2010/main" val="2740309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Mälutehnoloogiad </a:t>
            </a:r>
            <a:endParaRPr lang="et-EE" dirty="0"/>
          </a:p>
        </p:txBody>
      </p:sp>
      <p:sp>
        <p:nvSpPr>
          <p:cNvPr id="3" name="Content Placeholder 2"/>
          <p:cNvSpPr>
            <a:spLocks noGrp="1"/>
          </p:cNvSpPr>
          <p:nvPr>
            <p:ph idx="1"/>
          </p:nvPr>
        </p:nvSpPr>
        <p:spPr>
          <a:xfrm>
            <a:off x="755576" y="908720"/>
            <a:ext cx="7829576" cy="4525963"/>
          </a:xfrm>
        </p:spPr>
        <p:txBody>
          <a:bodyPr/>
          <a:lstStyle/>
          <a:p>
            <a:r>
              <a:rPr lang="et-EE" dirty="0" smtClean="0"/>
              <a:t>Kahendkoodi teisendamine kümnendkoodi</a:t>
            </a:r>
            <a:endParaRPr lang="et-EE"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24984"/>
            <a:ext cx="7992889" cy="543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7075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Mälutehnoloogiad</a:t>
            </a:r>
            <a:endParaRPr lang="et-EE" dirty="0"/>
          </a:p>
        </p:txBody>
      </p:sp>
      <p:sp>
        <p:nvSpPr>
          <p:cNvPr id="3" name="Content Placeholder 2"/>
          <p:cNvSpPr>
            <a:spLocks noGrp="1"/>
          </p:cNvSpPr>
          <p:nvPr>
            <p:ph idx="1"/>
          </p:nvPr>
        </p:nvSpPr>
        <p:spPr>
          <a:xfrm>
            <a:off x="755576" y="908720"/>
            <a:ext cx="7829576" cy="4525963"/>
          </a:xfrm>
        </p:spPr>
        <p:txBody>
          <a:bodyPr/>
          <a:lstStyle/>
          <a:p>
            <a:endParaRPr lang="et-EE" dirty="0"/>
          </a:p>
        </p:txBody>
      </p:sp>
      <p:pic>
        <p:nvPicPr>
          <p:cNvPr id="2426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132856"/>
            <a:ext cx="24098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1232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Arvutisüsteemi põhikomponendid</a:t>
            </a:r>
          </a:p>
        </p:txBody>
      </p:sp>
      <p:sp>
        <p:nvSpPr>
          <p:cNvPr id="3" name="Content Placeholder 2"/>
          <p:cNvSpPr>
            <a:spLocks noGrp="1"/>
          </p:cNvSpPr>
          <p:nvPr>
            <p:ph idx="1"/>
          </p:nvPr>
        </p:nvSpPr>
        <p:spPr>
          <a:xfrm>
            <a:off x="857224" y="1600200"/>
            <a:ext cx="7829576" cy="4781128"/>
          </a:xfrm>
        </p:spPr>
        <p:txBody>
          <a:bodyPr>
            <a:normAutofit/>
          </a:bodyPr>
          <a:lstStyle/>
          <a:p>
            <a:pPr lvl="0"/>
            <a:r>
              <a:rPr lang="et-EE" dirty="0"/>
              <a:t>S</a:t>
            </a:r>
            <a:r>
              <a:rPr lang="et-EE" dirty="0" smtClean="0"/>
              <a:t>isend/väljundseadmed</a:t>
            </a:r>
          </a:p>
          <a:p>
            <a:pPr lvl="0"/>
            <a:r>
              <a:rPr lang="et-EE" dirty="0" smtClean="0"/>
              <a:t>Mäluseade</a:t>
            </a:r>
            <a:endParaRPr lang="et-EE" dirty="0"/>
          </a:p>
          <a:p>
            <a:pPr lvl="0"/>
            <a:r>
              <a:rPr lang="et-EE" dirty="0" smtClean="0"/>
              <a:t>Protsessor</a:t>
            </a:r>
            <a:endParaRPr lang="et-EE" dirty="0"/>
          </a:p>
          <a:p>
            <a:r>
              <a:rPr lang="et-EE" dirty="0" smtClean="0"/>
              <a:t>Siin</a:t>
            </a:r>
          </a:p>
          <a:p>
            <a:r>
              <a:rPr lang="et-EE" dirty="0" smtClean="0"/>
              <a:t>Tugikiibistik</a:t>
            </a:r>
          </a:p>
          <a:p>
            <a:r>
              <a:rPr lang="et-EE" dirty="0" smtClean="0"/>
              <a:t>Toiteplokk</a:t>
            </a:r>
          </a:p>
          <a:p>
            <a:endParaRPr lang="et-EE" dirty="0"/>
          </a:p>
        </p:txBody>
      </p:sp>
    </p:spTree>
    <p:extLst>
      <p:ext uri="{BB962C8B-B14F-4D97-AF65-F5344CB8AC3E}">
        <p14:creationId xmlns:p14="http://schemas.microsoft.com/office/powerpoint/2010/main" val="3418931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Mälutehnoloogiad</a:t>
            </a:r>
            <a:endParaRPr lang="et-EE" dirty="0"/>
          </a:p>
        </p:txBody>
      </p:sp>
      <p:sp>
        <p:nvSpPr>
          <p:cNvPr id="3" name="Content Placeholder 2"/>
          <p:cNvSpPr>
            <a:spLocks noGrp="1"/>
          </p:cNvSpPr>
          <p:nvPr>
            <p:ph idx="1"/>
          </p:nvPr>
        </p:nvSpPr>
        <p:spPr>
          <a:xfrm>
            <a:off x="755576" y="1484784"/>
            <a:ext cx="7829576" cy="4525963"/>
          </a:xfrm>
        </p:spPr>
        <p:txBody>
          <a:bodyPr>
            <a:normAutofit/>
          </a:bodyPr>
          <a:lstStyle/>
          <a:p>
            <a:pPr marL="342900" lvl="1" indent="-342900">
              <a:buFont typeface="Arial" pitchFamily="34" charset="0"/>
              <a:buChar char="•"/>
            </a:pPr>
            <a:r>
              <a:rPr lang="et-EE" dirty="0" smtClean="0"/>
              <a:t>Püsimälu</a:t>
            </a:r>
          </a:p>
          <a:p>
            <a:pPr marL="742950" lvl="2" indent="-342900"/>
            <a:r>
              <a:rPr lang="et-EE" dirty="0" smtClean="0"/>
              <a:t>ROM </a:t>
            </a:r>
            <a:r>
              <a:rPr lang="et-EE" dirty="0"/>
              <a:t>(Read-only Memory</a:t>
            </a:r>
            <a:r>
              <a:rPr lang="et-EE" dirty="0" smtClean="0"/>
              <a:t>)</a:t>
            </a:r>
          </a:p>
          <a:p>
            <a:pPr marL="742950" lvl="2" indent="-342900"/>
            <a:r>
              <a:rPr lang="et-EE" dirty="0"/>
              <a:t>PROM (Programmable ROM) </a:t>
            </a:r>
            <a:endParaRPr lang="et-EE" dirty="0" smtClean="0"/>
          </a:p>
          <a:p>
            <a:pPr marL="742950" lvl="2" indent="-342900"/>
            <a:r>
              <a:rPr lang="et-EE" dirty="0"/>
              <a:t>EPROM (Erasable </a:t>
            </a:r>
            <a:r>
              <a:rPr lang="et-EE" dirty="0" smtClean="0"/>
              <a:t>PROM)</a:t>
            </a:r>
          </a:p>
          <a:p>
            <a:pPr marL="742950" lvl="2" indent="-342900"/>
            <a:r>
              <a:rPr lang="et-EE" dirty="0" smtClean="0"/>
              <a:t>EEPROM </a:t>
            </a:r>
            <a:r>
              <a:rPr lang="et-EE" dirty="0"/>
              <a:t>(Electrically Erasable PROM)</a:t>
            </a:r>
            <a:r>
              <a:rPr lang="et-EE" dirty="0">
                <a:latin typeface="Arial" charset="0"/>
              </a:rPr>
              <a:t/>
            </a:r>
            <a:br>
              <a:rPr lang="et-EE" dirty="0">
                <a:latin typeface="Arial" charset="0"/>
              </a:rPr>
            </a:br>
            <a:endParaRPr lang="et-EE" dirty="0" smtClean="0"/>
          </a:p>
          <a:p>
            <a:pPr marL="742950" lvl="2" indent="-342900"/>
            <a:endParaRPr lang="et-EE" dirty="0"/>
          </a:p>
          <a:p>
            <a:pPr lvl="1"/>
            <a:endParaRPr lang="et-EE" dirty="0" smtClean="0"/>
          </a:p>
        </p:txBody>
      </p:sp>
    </p:spTree>
    <p:extLst>
      <p:ext uri="{BB962C8B-B14F-4D97-AF65-F5344CB8AC3E}">
        <p14:creationId xmlns:p14="http://schemas.microsoft.com/office/powerpoint/2010/main" val="4133824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Mälutehnoloogiad</a:t>
            </a:r>
            <a:endParaRPr lang="et-EE" dirty="0"/>
          </a:p>
        </p:txBody>
      </p:sp>
      <p:sp>
        <p:nvSpPr>
          <p:cNvPr id="3" name="Content Placeholder 2"/>
          <p:cNvSpPr>
            <a:spLocks noGrp="1"/>
          </p:cNvSpPr>
          <p:nvPr>
            <p:ph idx="1"/>
          </p:nvPr>
        </p:nvSpPr>
        <p:spPr>
          <a:xfrm>
            <a:off x="755576" y="1484784"/>
            <a:ext cx="7829576" cy="4525963"/>
          </a:xfrm>
        </p:spPr>
        <p:txBody>
          <a:bodyPr/>
          <a:lstStyle/>
          <a:p>
            <a:r>
              <a:rPr lang="et-EE" dirty="0" smtClean="0"/>
              <a:t>Põhimälu – RAM (Random Access Memory)</a:t>
            </a:r>
          </a:p>
          <a:p>
            <a:pPr lvl="1"/>
            <a:r>
              <a:rPr lang="et-EE" dirty="0" smtClean="0"/>
              <a:t>SRAM</a:t>
            </a:r>
          </a:p>
          <a:p>
            <a:pPr lvl="1"/>
            <a:r>
              <a:rPr lang="et-EE" dirty="0" smtClean="0"/>
              <a:t>DRAM, SDRAM, DDR SDRAM, DDR2, DDR3</a:t>
            </a:r>
            <a:endParaRPr lang="et-EE" dirty="0"/>
          </a:p>
          <a:p>
            <a:pPr lvl="1"/>
            <a:r>
              <a:rPr lang="et-EE" dirty="0" smtClean="0"/>
              <a:t>SIMM</a:t>
            </a:r>
          </a:p>
          <a:p>
            <a:pPr lvl="1"/>
            <a:r>
              <a:rPr lang="et-EE" dirty="0" smtClean="0"/>
              <a:t>DIMM, Double-sided, Single-sided</a:t>
            </a:r>
          </a:p>
          <a:p>
            <a:pPr lvl="1"/>
            <a:r>
              <a:rPr lang="et-EE" dirty="0" smtClean="0"/>
              <a:t>Dual-Channel, Triple-Channel</a:t>
            </a:r>
          </a:p>
          <a:p>
            <a:pPr lvl="1"/>
            <a:r>
              <a:rPr lang="et-EE" dirty="0" smtClean="0"/>
              <a:t>CPU-Z</a:t>
            </a:r>
          </a:p>
          <a:p>
            <a:pPr lvl="1"/>
            <a:endParaRPr lang="et-EE" dirty="0" smtClean="0"/>
          </a:p>
        </p:txBody>
      </p:sp>
      <p:pic>
        <p:nvPicPr>
          <p:cNvPr id="2447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759575"/>
            <a:ext cx="3634203" cy="86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47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700" y="5589240"/>
            <a:ext cx="46863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365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555625" y="-260350"/>
            <a:ext cx="7772400" cy="1143000"/>
          </a:xfrm>
        </p:spPr>
        <p:txBody>
          <a:bodyPr/>
          <a:lstStyle/>
          <a:p>
            <a:r>
              <a:rPr lang="et-EE" dirty="0" smtClean="0"/>
              <a:t>DDR2 vrdl DDR</a:t>
            </a:r>
            <a:endParaRPr lang="et-EE" dirty="0"/>
          </a:p>
        </p:txBody>
      </p:sp>
      <p:sp>
        <p:nvSpPr>
          <p:cNvPr id="463875" name="Rectangle 3"/>
          <p:cNvSpPr>
            <a:spLocks noGrp="1" noChangeArrowheads="1"/>
          </p:cNvSpPr>
          <p:nvPr>
            <p:ph type="body" idx="1"/>
          </p:nvPr>
        </p:nvSpPr>
        <p:spPr>
          <a:xfrm>
            <a:off x="0" y="836712"/>
            <a:ext cx="7772400" cy="1081087"/>
          </a:xfrm>
        </p:spPr>
        <p:txBody>
          <a:bodyPr/>
          <a:lstStyle/>
          <a:p>
            <a:pPr>
              <a:lnSpc>
                <a:spcPct val="80000"/>
              </a:lnSpc>
              <a:buFont typeface="Wingdings" pitchFamily="2" charset="2"/>
              <a:buChar char="Ø"/>
            </a:pPr>
            <a:r>
              <a:rPr lang="et-EE" sz="1600" dirty="0"/>
              <a:t> </a:t>
            </a:r>
            <a:r>
              <a:rPr lang="en-US" sz="1600" dirty="0"/>
              <a:t>Reduced operating voltage from 2.5V to 1.8V</a:t>
            </a:r>
          </a:p>
          <a:p>
            <a:pPr>
              <a:lnSpc>
                <a:spcPct val="80000"/>
              </a:lnSpc>
              <a:buFont typeface="Wingdings" pitchFamily="2" charset="2"/>
              <a:buChar char="Ø"/>
            </a:pPr>
            <a:r>
              <a:rPr lang="en-US" sz="1600" dirty="0"/>
              <a:t> Reduced DRAM core operating frequency</a:t>
            </a:r>
          </a:p>
          <a:p>
            <a:pPr>
              <a:lnSpc>
                <a:spcPct val="80000"/>
              </a:lnSpc>
              <a:buFont typeface="Wingdings" pitchFamily="2" charset="2"/>
              <a:buChar char="Ø"/>
            </a:pPr>
            <a:r>
              <a:rPr lang="et-EE" sz="1600" dirty="0"/>
              <a:t> </a:t>
            </a:r>
            <a:r>
              <a:rPr lang="en-US" sz="1600" dirty="0"/>
              <a:t>4-bit Pre-fetch</a:t>
            </a:r>
          </a:p>
          <a:p>
            <a:pPr>
              <a:lnSpc>
                <a:spcPct val="80000"/>
              </a:lnSpc>
              <a:buFont typeface="Wingdings" pitchFamily="2" charset="2"/>
              <a:buChar char="Ø"/>
            </a:pPr>
            <a:r>
              <a:rPr lang="en-US" sz="1600" dirty="0"/>
              <a:t> On-Die termination </a:t>
            </a:r>
          </a:p>
          <a:p>
            <a:pPr>
              <a:lnSpc>
                <a:spcPct val="80000"/>
              </a:lnSpc>
            </a:pPr>
            <a:endParaRPr lang="et-EE" sz="1600" dirty="0"/>
          </a:p>
        </p:txBody>
      </p:sp>
      <p:pic>
        <p:nvPicPr>
          <p:cNvPr id="261122" name="Picture 2" descr="File:Desktop DDR Memory Comparison.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8571" y="339958"/>
            <a:ext cx="4867275" cy="570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176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Mälutehnoloogiad</a:t>
            </a:r>
            <a:endParaRPr lang="et-EE" dirty="0"/>
          </a:p>
        </p:txBody>
      </p:sp>
      <p:sp>
        <p:nvSpPr>
          <p:cNvPr id="3" name="Content Placeholder 2"/>
          <p:cNvSpPr>
            <a:spLocks noGrp="1"/>
          </p:cNvSpPr>
          <p:nvPr>
            <p:ph idx="1"/>
          </p:nvPr>
        </p:nvSpPr>
        <p:spPr>
          <a:xfrm>
            <a:off x="755576" y="1484784"/>
            <a:ext cx="7829576" cy="4525963"/>
          </a:xfrm>
        </p:spPr>
        <p:txBody>
          <a:bodyPr>
            <a:normAutofit/>
          </a:bodyPr>
          <a:lstStyle/>
          <a:p>
            <a:r>
              <a:rPr lang="et-EE" b="1" dirty="0"/>
              <a:t>Veakontroll</a:t>
            </a:r>
          </a:p>
          <a:p>
            <a:pPr lvl="1"/>
            <a:r>
              <a:rPr lang="et-EE" dirty="0" smtClean="0"/>
              <a:t>teatud </a:t>
            </a:r>
            <a:r>
              <a:rPr lang="et-EE" dirty="0"/>
              <a:t>arvu bittide kohta arvutatakse kontrollsumma ning andmete mälust lugemisel kontrollitakse, kas summa on </a:t>
            </a:r>
            <a:r>
              <a:rPr lang="et-EE" dirty="0" smtClean="0"/>
              <a:t>sama.</a:t>
            </a:r>
            <a:endParaRPr lang="et-EE" dirty="0"/>
          </a:p>
          <a:p>
            <a:pPr lvl="1"/>
            <a:r>
              <a:rPr lang="et-EE" b="1" dirty="0" smtClean="0"/>
              <a:t>Paarsuskontrolliga mälud</a:t>
            </a:r>
            <a:endParaRPr lang="et-EE" dirty="0"/>
          </a:p>
          <a:p>
            <a:pPr lvl="1"/>
            <a:r>
              <a:rPr lang="et-EE" b="1" dirty="0" smtClean="0"/>
              <a:t>ECC </a:t>
            </a:r>
            <a:r>
              <a:rPr lang="et-EE" b="1" dirty="0"/>
              <a:t>(Error detection and correction)</a:t>
            </a:r>
            <a:r>
              <a:rPr lang="et-EE" dirty="0"/>
              <a:t/>
            </a:r>
            <a:br>
              <a:rPr lang="et-EE" dirty="0"/>
            </a:br>
            <a:endParaRPr lang="et-EE" dirty="0" smtClean="0"/>
          </a:p>
        </p:txBody>
      </p:sp>
    </p:spTree>
    <p:extLst>
      <p:ext uri="{BB962C8B-B14F-4D97-AF65-F5344CB8AC3E}">
        <p14:creationId xmlns:p14="http://schemas.microsoft.com/office/powerpoint/2010/main" val="34203895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Mälutehnoloogiad</a:t>
            </a:r>
            <a:endParaRPr lang="et-EE" dirty="0"/>
          </a:p>
        </p:txBody>
      </p:sp>
      <p:sp>
        <p:nvSpPr>
          <p:cNvPr id="3" name="Content Placeholder 2"/>
          <p:cNvSpPr>
            <a:spLocks noGrp="1"/>
          </p:cNvSpPr>
          <p:nvPr>
            <p:ph idx="1"/>
          </p:nvPr>
        </p:nvSpPr>
        <p:spPr>
          <a:xfrm>
            <a:off x="755576" y="1484784"/>
            <a:ext cx="7829576" cy="4525963"/>
          </a:xfrm>
        </p:spPr>
        <p:txBody>
          <a:bodyPr/>
          <a:lstStyle/>
          <a:p>
            <a:pPr lvl="1"/>
            <a:r>
              <a:rPr lang="et-EE" dirty="0" smtClean="0"/>
              <a:t>Mälu hierarhia</a:t>
            </a:r>
          </a:p>
        </p:txBody>
      </p:sp>
      <p:pic>
        <p:nvPicPr>
          <p:cNvPr id="248834" name="Picture 2" descr="MemoryHierarc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636912"/>
            <a:ext cx="6965760" cy="278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5792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Mälutehnoloogiad</a:t>
            </a:r>
            <a:endParaRPr lang="et-EE" dirty="0"/>
          </a:p>
        </p:txBody>
      </p:sp>
      <p:sp>
        <p:nvSpPr>
          <p:cNvPr id="3" name="Content Placeholder 2"/>
          <p:cNvSpPr>
            <a:spLocks noGrp="1"/>
          </p:cNvSpPr>
          <p:nvPr>
            <p:ph idx="1"/>
          </p:nvPr>
        </p:nvSpPr>
        <p:spPr>
          <a:xfrm>
            <a:off x="755576" y="1484784"/>
            <a:ext cx="7829576" cy="4525963"/>
          </a:xfrm>
        </p:spPr>
        <p:txBody>
          <a:bodyPr/>
          <a:lstStyle/>
          <a:p>
            <a:pPr lvl="1"/>
            <a:r>
              <a:rPr lang="et-EE" dirty="0" smtClean="0"/>
              <a:t>Puhvermälud (cache memories)</a:t>
            </a:r>
          </a:p>
          <a:p>
            <a:pPr lvl="2"/>
            <a:r>
              <a:rPr lang="et-EE" dirty="0" smtClean="0"/>
              <a:t>Puvermälu tabamus (cache hit)</a:t>
            </a:r>
          </a:p>
          <a:p>
            <a:pPr lvl="2"/>
            <a:r>
              <a:rPr lang="et-EE" dirty="0" smtClean="0"/>
              <a:t>Puhvermälu möödalask (cache fail)</a:t>
            </a:r>
          </a:p>
          <a:p>
            <a:pPr lvl="2"/>
            <a:r>
              <a:rPr lang="et-EE" dirty="0" smtClean="0"/>
              <a:t>Kirjuta tagasi (write back)</a:t>
            </a:r>
          </a:p>
          <a:p>
            <a:pPr lvl="2"/>
            <a:r>
              <a:rPr lang="et-EE" dirty="0" smtClean="0"/>
              <a:t>Kirjuta üle (write through)</a:t>
            </a:r>
          </a:p>
          <a:p>
            <a:pPr lvl="1"/>
            <a:r>
              <a:rPr lang="et-EE" dirty="0" smtClean="0"/>
              <a:t>Puhvri jõudlus</a:t>
            </a:r>
          </a:p>
          <a:p>
            <a:pPr lvl="2"/>
            <a:r>
              <a:rPr lang="et-EE" dirty="0" smtClean="0"/>
              <a:t>Puhvri tabamise tõenäosus (Hit ratio)</a:t>
            </a:r>
          </a:p>
          <a:p>
            <a:pPr lvl="2"/>
            <a:r>
              <a:rPr lang="et-EE" dirty="0" smtClean="0"/>
              <a:t>Puhvri ridade arv (block size)</a:t>
            </a:r>
          </a:p>
        </p:txBody>
      </p:sp>
    </p:spTree>
    <p:extLst>
      <p:ext uri="{BB962C8B-B14F-4D97-AF65-F5344CB8AC3E}">
        <p14:creationId xmlns:p14="http://schemas.microsoft.com/office/powerpoint/2010/main" val="1969132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Mälutehnoloogiad</a:t>
            </a:r>
            <a:endParaRPr lang="et-EE" dirty="0"/>
          </a:p>
        </p:txBody>
      </p:sp>
      <p:sp>
        <p:nvSpPr>
          <p:cNvPr id="3" name="Content Placeholder 2"/>
          <p:cNvSpPr>
            <a:spLocks noGrp="1"/>
          </p:cNvSpPr>
          <p:nvPr>
            <p:ph idx="1"/>
          </p:nvPr>
        </p:nvSpPr>
        <p:spPr>
          <a:xfrm>
            <a:off x="755576" y="980728"/>
            <a:ext cx="7829576" cy="5472608"/>
          </a:xfrm>
        </p:spPr>
        <p:txBody>
          <a:bodyPr>
            <a:normAutofit fontScale="85000" lnSpcReduction="20000"/>
          </a:bodyPr>
          <a:lstStyle/>
          <a:p>
            <a:r>
              <a:rPr lang="et-EE" dirty="0" smtClean="0"/>
              <a:t>Sekundaarmälu tüübid </a:t>
            </a:r>
          </a:p>
          <a:p>
            <a:pPr lvl="1"/>
            <a:r>
              <a:rPr lang="et-EE" dirty="0" smtClean="0"/>
              <a:t>Magnetilised</a:t>
            </a:r>
          </a:p>
          <a:p>
            <a:pPr lvl="1"/>
            <a:r>
              <a:rPr lang="et-EE" dirty="0" smtClean="0"/>
              <a:t>Optilised</a:t>
            </a:r>
          </a:p>
          <a:p>
            <a:pPr lvl="1"/>
            <a:r>
              <a:rPr lang="et-EE" dirty="0" smtClean="0"/>
              <a:t>välkmälud</a:t>
            </a:r>
          </a:p>
          <a:p>
            <a:r>
              <a:rPr lang="et-EE" dirty="0" smtClean="0"/>
              <a:t>Parameetrid</a:t>
            </a:r>
          </a:p>
          <a:p>
            <a:pPr lvl="1"/>
            <a:r>
              <a:rPr lang="et-EE" dirty="0" smtClean="0"/>
              <a:t>Pea (head)</a:t>
            </a:r>
          </a:p>
          <a:p>
            <a:pPr lvl="1"/>
            <a:r>
              <a:rPr lang="et-EE" dirty="0" smtClean="0"/>
              <a:t>Rada (track)</a:t>
            </a:r>
          </a:p>
          <a:p>
            <a:pPr lvl="1"/>
            <a:r>
              <a:rPr lang="et-EE" dirty="0" smtClean="0"/>
              <a:t>Sektor</a:t>
            </a:r>
          </a:p>
          <a:p>
            <a:pPr lvl="1"/>
            <a:r>
              <a:rPr lang="et-EE" dirty="0" smtClean="0"/>
              <a:t>Otsingu aeg (seek time)</a:t>
            </a:r>
            <a:endParaRPr lang="et-EE" dirty="0"/>
          </a:p>
          <a:p>
            <a:pPr lvl="1"/>
            <a:r>
              <a:rPr lang="et-EE" dirty="0" smtClean="0"/>
              <a:t>Pöörlemise latentsusaeg (rotation latency)</a:t>
            </a:r>
          </a:p>
          <a:p>
            <a:r>
              <a:rPr lang="et-EE" dirty="0" smtClean="0"/>
              <a:t>Liidese järgi</a:t>
            </a:r>
          </a:p>
          <a:p>
            <a:pPr lvl="1"/>
            <a:r>
              <a:rPr lang="et-EE" dirty="0" smtClean="0"/>
              <a:t>IDE </a:t>
            </a:r>
            <a:r>
              <a:rPr lang="et-EE" dirty="0"/>
              <a:t>(Integrated Drive Electronics)</a:t>
            </a:r>
            <a:endParaRPr lang="et-EE" dirty="0" smtClean="0"/>
          </a:p>
          <a:p>
            <a:pPr lvl="1"/>
            <a:r>
              <a:rPr lang="et-EE" dirty="0" smtClean="0"/>
              <a:t>SATA </a:t>
            </a:r>
            <a:r>
              <a:rPr lang="et-EE" dirty="0"/>
              <a:t>(Serial ATA)</a:t>
            </a:r>
            <a:endParaRPr lang="et-EE" dirty="0" smtClean="0"/>
          </a:p>
          <a:p>
            <a:pPr lvl="1"/>
            <a:r>
              <a:rPr lang="et-EE" dirty="0" smtClean="0"/>
              <a:t>SCSI </a:t>
            </a:r>
            <a:r>
              <a:rPr lang="et-EE" dirty="0"/>
              <a:t>(Small Computer System Interface)</a:t>
            </a:r>
            <a:endParaRPr lang="et-EE" dirty="0" smtClean="0"/>
          </a:p>
          <a:p>
            <a:pPr lvl="1"/>
            <a:r>
              <a:rPr lang="et-EE" dirty="0" smtClean="0"/>
              <a:t>SAS (</a:t>
            </a:r>
            <a:r>
              <a:rPr lang="et-EE" dirty="0"/>
              <a:t>Serial attached </a:t>
            </a:r>
            <a:r>
              <a:rPr lang="et-EE" dirty="0" smtClean="0"/>
              <a:t>SCSI)</a:t>
            </a:r>
          </a:p>
        </p:txBody>
      </p:sp>
    </p:spTree>
    <p:extLst>
      <p:ext uri="{BB962C8B-B14F-4D97-AF65-F5344CB8AC3E}">
        <p14:creationId xmlns:p14="http://schemas.microsoft.com/office/powerpoint/2010/main" val="6173147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251520" y="0"/>
            <a:ext cx="7772400" cy="1143001"/>
          </a:xfrm>
        </p:spPr>
        <p:txBody>
          <a:bodyPr/>
          <a:lstStyle/>
          <a:p>
            <a:r>
              <a:rPr lang="et-EE" dirty="0"/>
              <a:t>Kõvaketaste käsitsemine</a:t>
            </a:r>
            <a:endParaRPr lang="en-GB" dirty="0"/>
          </a:p>
        </p:txBody>
      </p:sp>
      <p:sp>
        <p:nvSpPr>
          <p:cNvPr id="311299" name="Rectangle 3"/>
          <p:cNvSpPr>
            <a:spLocks noGrp="1" noChangeArrowheads="1"/>
          </p:cNvSpPr>
          <p:nvPr>
            <p:ph type="body" idx="1"/>
          </p:nvPr>
        </p:nvSpPr>
        <p:spPr>
          <a:xfrm>
            <a:off x="541338" y="1357313"/>
            <a:ext cx="7772400" cy="4114800"/>
          </a:xfrm>
        </p:spPr>
        <p:txBody>
          <a:bodyPr/>
          <a:lstStyle/>
          <a:p>
            <a:pPr lvl="1"/>
            <a:r>
              <a:rPr lang="en-GB"/>
              <a:t>Ketas kardab lööke ja vibratsiooni</a:t>
            </a:r>
            <a:endParaRPr lang="et-EE"/>
          </a:p>
          <a:p>
            <a:pPr lvl="1"/>
            <a:r>
              <a:rPr lang="en-GB"/>
              <a:t>Ära pane kettaid üksteise peale.</a:t>
            </a:r>
            <a:endParaRPr lang="et-EE"/>
          </a:p>
          <a:p>
            <a:pPr lvl="1"/>
            <a:r>
              <a:rPr lang="en-GB"/>
              <a:t>HDD tuleb paigutada töölauale </a:t>
            </a:r>
            <a:r>
              <a:rPr lang="et-EE"/>
              <a:t>nii, et</a:t>
            </a:r>
            <a:r>
              <a:rPr lang="en-GB"/>
              <a:t> esialgu puudutaksid lauda sõrmed</a:t>
            </a:r>
            <a:r>
              <a:rPr lang="et-EE"/>
              <a:t>.</a:t>
            </a:r>
            <a:endParaRPr lang="en-GB"/>
          </a:p>
          <a:p>
            <a:pPr lvl="1"/>
            <a:r>
              <a:rPr lang="et-EE"/>
              <a:t>HDD</a:t>
            </a:r>
            <a:r>
              <a:rPr lang="en-GB"/>
              <a:t> tuleb hoida </a:t>
            </a:r>
            <a:r>
              <a:rPr lang="et-EE"/>
              <a:t>ja transportida </a:t>
            </a:r>
            <a:r>
              <a:rPr lang="en-GB"/>
              <a:t>ESD pakendis.</a:t>
            </a:r>
            <a:r>
              <a:rPr lang="et-EE"/>
              <a:t> </a:t>
            </a:r>
            <a:r>
              <a:rPr lang="en-GB"/>
              <a:t> </a:t>
            </a:r>
            <a:endParaRPr lang="et-EE"/>
          </a:p>
          <a:p>
            <a:pPr lvl="1"/>
            <a:r>
              <a:rPr lang="et-EE"/>
              <a:t>Hoidu töötava arvuti liigutamisest </a:t>
            </a:r>
          </a:p>
          <a:p>
            <a:pPr lvl="1"/>
            <a:r>
              <a:rPr lang="et-EE"/>
              <a:t>Väljast tulnud külmi kõvakettaid ei tohi kasutusele võtta enne, kui kettad on soojenenud toatemperatuurini</a:t>
            </a:r>
          </a:p>
        </p:txBody>
      </p:sp>
      <p:pic>
        <p:nvPicPr>
          <p:cNvPr id="311300" name="Picture 4" descr="Atlas10KIIIdropshad5x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3538" y="0"/>
            <a:ext cx="2430462" cy="240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251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Protsessorid</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pPr lvl="0"/>
            <a:r>
              <a:rPr lang="et-EE" dirty="0">
                <a:latin typeface="Arial" charset="0"/>
              </a:rPr>
              <a:t>Protsessor (CPU- central processing unit</a:t>
            </a:r>
            <a:r>
              <a:rPr lang="et-EE" dirty="0" smtClean="0">
                <a:latin typeface="Arial" charset="0"/>
              </a:rPr>
              <a:t>)</a:t>
            </a:r>
          </a:p>
          <a:p>
            <a:pPr lvl="1"/>
            <a:r>
              <a:rPr lang="et-EE" sz="2800" dirty="0" smtClean="0"/>
              <a:t>Juhtseade</a:t>
            </a:r>
          </a:p>
          <a:p>
            <a:pPr lvl="1"/>
            <a:r>
              <a:rPr lang="et-EE" sz="2800" dirty="0" smtClean="0"/>
              <a:t>Registrid</a:t>
            </a:r>
          </a:p>
          <a:p>
            <a:pPr lvl="1"/>
            <a:r>
              <a:rPr lang="et-EE" sz="2800" dirty="0" smtClean="0"/>
              <a:t>Aritmeetikaseade</a:t>
            </a:r>
            <a:r>
              <a:rPr lang="et-EE" dirty="0" smtClean="0"/>
              <a:t> </a:t>
            </a:r>
          </a:p>
          <a:p>
            <a:pPr lvl="1"/>
            <a:endParaRPr lang="et-EE" dirty="0" smtClean="0">
              <a:latin typeface="Arial" charset="0"/>
            </a:endParaRPr>
          </a:p>
          <a:p>
            <a:pPr lvl="1"/>
            <a:endParaRPr lang="et-EE" dirty="0" smtClean="0">
              <a:latin typeface="Arial" charset="0"/>
            </a:endParaRPr>
          </a:p>
          <a:p>
            <a:pPr lvl="1"/>
            <a:endParaRPr lang="et-EE" dirty="0" smtClean="0"/>
          </a:p>
        </p:txBody>
      </p:sp>
    </p:spTree>
    <p:extLst>
      <p:ext uri="{BB962C8B-B14F-4D97-AF65-F5344CB8AC3E}">
        <p14:creationId xmlns:p14="http://schemas.microsoft.com/office/powerpoint/2010/main" val="1556020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Protsessorid</a:t>
            </a:r>
            <a:endParaRPr lang="et-EE" dirty="0"/>
          </a:p>
        </p:txBody>
      </p:sp>
      <p:sp>
        <p:nvSpPr>
          <p:cNvPr id="3" name="Content Placeholder 2"/>
          <p:cNvSpPr>
            <a:spLocks noGrp="1"/>
          </p:cNvSpPr>
          <p:nvPr>
            <p:ph idx="1"/>
          </p:nvPr>
        </p:nvSpPr>
        <p:spPr>
          <a:xfrm>
            <a:off x="755576" y="1484784"/>
            <a:ext cx="7829576" cy="4525963"/>
          </a:xfrm>
        </p:spPr>
        <p:txBody>
          <a:bodyPr/>
          <a:lstStyle/>
          <a:p>
            <a:pPr lvl="1"/>
            <a:endParaRPr lang="et-EE" dirty="0" smtClean="0"/>
          </a:p>
        </p:txBody>
      </p:sp>
      <p:pic>
        <p:nvPicPr>
          <p:cNvPr id="2457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124744"/>
            <a:ext cx="5904656" cy="5389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322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Arvutisüsteemi põhikomponendid</a:t>
            </a:r>
          </a:p>
        </p:txBody>
      </p:sp>
      <p:sp>
        <p:nvSpPr>
          <p:cNvPr id="3" name="Content Placeholder 2"/>
          <p:cNvSpPr>
            <a:spLocks noGrp="1"/>
          </p:cNvSpPr>
          <p:nvPr>
            <p:ph idx="1"/>
          </p:nvPr>
        </p:nvSpPr>
        <p:spPr/>
        <p:txBody>
          <a:bodyPr/>
          <a:lstStyle/>
          <a:p>
            <a:pPr marL="0" indent="0">
              <a:buNone/>
            </a:pPr>
            <a:r>
              <a:rPr lang="et-EE" dirty="0" smtClean="0"/>
              <a:t>Arvuti komponentide infovahetus</a:t>
            </a:r>
          </a:p>
          <a:p>
            <a:pPr marL="0" indent="0">
              <a:buNone/>
            </a:pPr>
            <a:endParaRPr lang="et-EE" dirty="0"/>
          </a:p>
        </p:txBody>
      </p:sp>
      <p:pic>
        <p:nvPicPr>
          <p:cNvPr id="5" name="Picture 3" descr="b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420888"/>
            <a:ext cx="5976664" cy="390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0100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Protsessorid</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dirty="0" smtClean="0">
                <a:latin typeface="Arial" charset="0"/>
              </a:rPr>
              <a:t>Protsessori parameetrid</a:t>
            </a:r>
          </a:p>
          <a:p>
            <a:pPr lvl="1"/>
            <a:r>
              <a:rPr lang="et-EE" dirty="0" smtClean="0"/>
              <a:t>Siini laius</a:t>
            </a:r>
          </a:p>
          <a:p>
            <a:pPr lvl="1"/>
            <a:r>
              <a:rPr lang="et-EE" dirty="0"/>
              <a:t>Taktsagedus</a:t>
            </a:r>
          </a:p>
          <a:p>
            <a:pPr lvl="1"/>
            <a:r>
              <a:rPr lang="et-EE" dirty="0"/>
              <a:t>Vahemälu maht</a:t>
            </a:r>
          </a:p>
          <a:p>
            <a:pPr lvl="1"/>
            <a:r>
              <a:rPr lang="et-EE" dirty="0" smtClean="0"/>
              <a:t>Paralleeltöötlus</a:t>
            </a:r>
          </a:p>
          <a:p>
            <a:pPr lvl="1"/>
            <a:r>
              <a:rPr lang="et-EE" dirty="0" smtClean="0"/>
              <a:t>Tuumade arv</a:t>
            </a:r>
          </a:p>
          <a:p>
            <a:pPr lvl="1"/>
            <a:r>
              <a:rPr lang="et-EE" dirty="0" smtClean="0"/>
              <a:t>Multimeedialaienduste toetus</a:t>
            </a:r>
          </a:p>
          <a:p>
            <a:pPr lvl="1"/>
            <a:r>
              <a:rPr lang="et-EE" dirty="0" smtClean="0"/>
              <a:t>Virtualiseerimise tugi</a:t>
            </a:r>
          </a:p>
          <a:p>
            <a:pPr lvl="1"/>
            <a:endParaRPr lang="et-EE" dirty="0" smtClean="0">
              <a:latin typeface="Arial" charset="0"/>
            </a:endParaRPr>
          </a:p>
          <a:p>
            <a:pPr lvl="1"/>
            <a:endParaRPr lang="et-EE" dirty="0" smtClean="0">
              <a:latin typeface="Arial" charset="0"/>
            </a:endParaRPr>
          </a:p>
          <a:p>
            <a:pPr lvl="1"/>
            <a:endParaRPr lang="et-EE" dirty="0" smtClean="0"/>
          </a:p>
        </p:txBody>
      </p:sp>
    </p:spTree>
    <p:extLst>
      <p:ext uri="{BB962C8B-B14F-4D97-AF65-F5344CB8AC3E}">
        <p14:creationId xmlns:p14="http://schemas.microsoft.com/office/powerpoint/2010/main" val="10322644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Protsessorid</a:t>
            </a:r>
            <a:endParaRPr lang="et-EE" dirty="0"/>
          </a:p>
        </p:txBody>
      </p:sp>
      <p:sp>
        <p:nvSpPr>
          <p:cNvPr id="3" name="Content Placeholder 2"/>
          <p:cNvSpPr>
            <a:spLocks noGrp="1"/>
          </p:cNvSpPr>
          <p:nvPr>
            <p:ph idx="1"/>
          </p:nvPr>
        </p:nvSpPr>
        <p:spPr/>
        <p:txBody>
          <a:bodyPr/>
          <a:lstStyle/>
          <a:p>
            <a:r>
              <a:rPr lang="et-EE" dirty="0" smtClean="0"/>
              <a:t>Tegevuste jada </a:t>
            </a:r>
            <a:r>
              <a:rPr lang="en-US" dirty="0" smtClean="0"/>
              <a:t>k</a:t>
            </a:r>
            <a:r>
              <a:rPr lang="et-EE" dirty="0" smtClean="0"/>
              <a:t>äsu täitmisel:</a:t>
            </a:r>
            <a:endParaRPr lang="et-EE" dirty="0"/>
          </a:p>
          <a:p>
            <a:pPr marL="514350" indent="-514350">
              <a:buFont typeface="+mj-lt"/>
              <a:buAutoNum type="arabicPeriod"/>
            </a:pPr>
            <a:r>
              <a:rPr lang="et-EE" dirty="0" smtClean="0"/>
              <a:t>CPU laadib mälust ja loeb sisse järgmise käsu (Instruction Fetch)</a:t>
            </a:r>
          </a:p>
          <a:p>
            <a:pPr marL="514350" indent="-514350">
              <a:buFont typeface="+mj-lt"/>
              <a:buAutoNum type="arabicPeriod"/>
            </a:pPr>
            <a:r>
              <a:rPr lang="et-EE" dirty="0" smtClean="0"/>
              <a:t>Käsu teisendamine mikrooperatsioonideks (Decode Step)</a:t>
            </a:r>
          </a:p>
          <a:p>
            <a:pPr marL="514350" indent="-514350">
              <a:buFont typeface="+mj-lt"/>
              <a:buAutoNum type="arabicPeriod"/>
            </a:pPr>
            <a:r>
              <a:rPr lang="et-EE" dirty="0" smtClean="0"/>
              <a:t>Käsu jaoks vajalike andmete laadimine (Operand Fetch)</a:t>
            </a:r>
          </a:p>
          <a:p>
            <a:pPr marL="514350" indent="-514350">
              <a:buFont typeface="+mj-lt"/>
              <a:buAutoNum type="arabicPeriod"/>
            </a:pPr>
            <a:r>
              <a:rPr lang="et-EE" dirty="0" smtClean="0"/>
              <a:t>Käsu käivitamine (Execute Step)</a:t>
            </a:r>
          </a:p>
          <a:p>
            <a:pPr marL="514350" indent="-514350">
              <a:buFont typeface="+mj-lt"/>
              <a:buAutoNum type="arabicPeriod"/>
            </a:pPr>
            <a:r>
              <a:rPr lang="et-EE" dirty="0" smtClean="0"/>
              <a:t>Tulemuse salvestamine (Store Step)</a:t>
            </a:r>
          </a:p>
          <a:p>
            <a:pPr marL="514350" indent="-514350">
              <a:buFont typeface="+mj-lt"/>
              <a:buAutoNum type="arabicPeriod"/>
            </a:pPr>
            <a:endParaRPr lang="et-EE" dirty="0" smtClean="0"/>
          </a:p>
        </p:txBody>
      </p:sp>
    </p:spTree>
    <p:extLst>
      <p:ext uri="{BB962C8B-B14F-4D97-AF65-F5344CB8AC3E}">
        <p14:creationId xmlns:p14="http://schemas.microsoft.com/office/powerpoint/2010/main" val="30358993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Protsessorid</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pPr lvl="0"/>
            <a:r>
              <a:rPr lang="et-EE" dirty="0" smtClean="0"/>
              <a:t>Registrid: </a:t>
            </a:r>
          </a:p>
          <a:p>
            <a:pPr lvl="1"/>
            <a:r>
              <a:rPr lang="et-EE" i="1" dirty="0" smtClean="0"/>
              <a:t>Käsuloendur</a:t>
            </a:r>
            <a:r>
              <a:rPr lang="et-EE" dirty="0" smtClean="0"/>
              <a:t> </a:t>
            </a:r>
            <a:r>
              <a:rPr lang="et-EE" dirty="0"/>
              <a:t>(</a:t>
            </a:r>
            <a:r>
              <a:rPr lang="et-EE" dirty="0" smtClean="0"/>
              <a:t>PC)</a:t>
            </a:r>
          </a:p>
          <a:p>
            <a:pPr lvl="1"/>
            <a:r>
              <a:rPr lang="et-EE" i="1" dirty="0" smtClean="0"/>
              <a:t>Käsuregister</a:t>
            </a:r>
            <a:r>
              <a:rPr lang="et-EE" dirty="0" smtClean="0"/>
              <a:t> </a:t>
            </a:r>
            <a:r>
              <a:rPr lang="et-EE" dirty="0"/>
              <a:t>(IR</a:t>
            </a:r>
            <a:r>
              <a:rPr lang="et-EE" dirty="0" smtClean="0"/>
              <a:t>)</a:t>
            </a:r>
          </a:p>
          <a:p>
            <a:pPr lvl="1"/>
            <a:r>
              <a:rPr lang="et-EE" i="1" dirty="0" smtClean="0"/>
              <a:t>Mäluaadresside </a:t>
            </a:r>
            <a:r>
              <a:rPr lang="et-EE" i="1" dirty="0"/>
              <a:t>register</a:t>
            </a:r>
            <a:r>
              <a:rPr lang="et-EE" dirty="0"/>
              <a:t> (MAR</a:t>
            </a:r>
            <a:r>
              <a:rPr lang="et-EE" dirty="0" smtClean="0"/>
              <a:t>)</a:t>
            </a:r>
            <a:endParaRPr lang="et-EE" sz="2200" dirty="0"/>
          </a:p>
          <a:p>
            <a:pPr lvl="1"/>
            <a:r>
              <a:rPr lang="et-EE" i="1" dirty="0" smtClean="0"/>
              <a:t>Mäluandmete </a:t>
            </a:r>
            <a:r>
              <a:rPr lang="et-EE" i="1" dirty="0"/>
              <a:t>register</a:t>
            </a:r>
            <a:r>
              <a:rPr lang="et-EE" dirty="0"/>
              <a:t> (MDR</a:t>
            </a:r>
            <a:r>
              <a:rPr lang="et-EE" dirty="0" smtClean="0"/>
              <a:t>)</a:t>
            </a:r>
          </a:p>
          <a:p>
            <a:pPr lvl="1"/>
            <a:r>
              <a:rPr lang="et-EE" i="1" dirty="0" smtClean="0"/>
              <a:t>Olekuregister</a:t>
            </a:r>
            <a:r>
              <a:rPr lang="et-EE" dirty="0" smtClean="0"/>
              <a:t> </a:t>
            </a:r>
            <a:r>
              <a:rPr lang="et-EE" dirty="0"/>
              <a:t>(SR</a:t>
            </a:r>
            <a:r>
              <a:rPr lang="et-EE" dirty="0" smtClean="0"/>
              <a:t>) </a:t>
            </a:r>
            <a:endParaRPr lang="et-EE" sz="2200" dirty="0"/>
          </a:p>
          <a:p>
            <a:pPr lvl="1"/>
            <a:r>
              <a:rPr lang="et-EE" dirty="0"/>
              <a:t> </a:t>
            </a:r>
            <a:r>
              <a:rPr lang="et-EE" i="1" dirty="0"/>
              <a:t>Pinuviit</a:t>
            </a:r>
            <a:r>
              <a:rPr lang="et-EE" dirty="0"/>
              <a:t> (SP</a:t>
            </a:r>
            <a:r>
              <a:rPr lang="et-EE" dirty="0" smtClean="0"/>
              <a:t>)</a:t>
            </a:r>
          </a:p>
        </p:txBody>
      </p:sp>
    </p:spTree>
    <p:extLst>
      <p:ext uri="{BB962C8B-B14F-4D97-AF65-F5344CB8AC3E}">
        <p14:creationId xmlns:p14="http://schemas.microsoft.com/office/powerpoint/2010/main" val="14863155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Protsessorid</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b="1" dirty="0"/>
              <a:t>Protsessori </a:t>
            </a:r>
            <a:r>
              <a:rPr lang="et-EE" b="1" dirty="0" smtClean="0"/>
              <a:t>arhitektuur</a:t>
            </a:r>
            <a:endParaRPr lang="et-EE" b="1" dirty="0"/>
          </a:p>
        </p:txBody>
      </p:sp>
      <p:pic>
        <p:nvPicPr>
          <p:cNvPr id="262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166688"/>
            <a:ext cx="7943850"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36033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Protsessorid</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b="1" dirty="0"/>
              <a:t>Protsessori </a:t>
            </a:r>
            <a:endParaRPr lang="et-EE" b="1" dirty="0" smtClean="0"/>
          </a:p>
          <a:p>
            <a:pPr marL="0" indent="0">
              <a:buNone/>
            </a:pPr>
            <a:r>
              <a:rPr lang="et-EE" b="1" dirty="0" smtClean="0"/>
              <a:t>arhitektuur</a:t>
            </a:r>
            <a:endParaRPr lang="et-EE" b="1" dirty="0"/>
          </a:p>
        </p:txBody>
      </p:sp>
      <p:pic>
        <p:nvPicPr>
          <p:cNvPr id="263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3" y="176213"/>
            <a:ext cx="7915275" cy="650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365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Protsessorid</a:t>
            </a:r>
            <a:endParaRPr lang="et-EE" dirty="0"/>
          </a:p>
        </p:txBody>
      </p:sp>
      <p:sp>
        <p:nvSpPr>
          <p:cNvPr id="3" name="Content Placeholder 2"/>
          <p:cNvSpPr>
            <a:spLocks noGrp="1"/>
          </p:cNvSpPr>
          <p:nvPr>
            <p:ph idx="1"/>
          </p:nvPr>
        </p:nvSpPr>
        <p:spPr>
          <a:xfrm>
            <a:off x="683568" y="1052736"/>
            <a:ext cx="7901584" cy="4958011"/>
          </a:xfrm>
        </p:spPr>
        <p:txBody>
          <a:bodyPr>
            <a:normAutofit fontScale="92500" lnSpcReduction="20000"/>
          </a:bodyPr>
          <a:lstStyle/>
          <a:p>
            <a:r>
              <a:rPr lang="et-EE" b="1" dirty="0"/>
              <a:t>Käskude tüübid</a:t>
            </a:r>
          </a:p>
          <a:p>
            <a:pPr lvl="1"/>
            <a:r>
              <a:rPr lang="et-EE" dirty="0" smtClean="0"/>
              <a:t>andmete </a:t>
            </a:r>
            <a:r>
              <a:rPr lang="et-EE" dirty="0"/>
              <a:t>ülekanne (registritest registritesse, mälust registrisse ja vastupidi)</a:t>
            </a:r>
          </a:p>
          <a:p>
            <a:pPr lvl="1"/>
            <a:r>
              <a:rPr lang="et-EE" dirty="0"/>
              <a:t>loogilis-aritmeetilised tehted (liitmine, lahutamine, operandi bittide rotatsioon, paremnihutus, vasaknihutus jne)</a:t>
            </a:r>
          </a:p>
          <a:p>
            <a:pPr lvl="1"/>
            <a:r>
              <a:rPr lang="et-EE" dirty="0"/>
              <a:t>bittide käitlus</a:t>
            </a:r>
          </a:p>
          <a:p>
            <a:pPr lvl="1"/>
            <a:r>
              <a:rPr lang="et-EE" dirty="0"/>
              <a:t>stringide käitlus</a:t>
            </a:r>
          </a:p>
          <a:p>
            <a:pPr lvl="1"/>
            <a:r>
              <a:rPr lang="et-EE" dirty="0"/>
              <a:t>käsuvoog (tingimuslikud ja mittetingimuslikud hargnemised, alamprogrammid jne)</a:t>
            </a:r>
          </a:p>
          <a:p>
            <a:pPr lvl="1"/>
            <a:r>
              <a:rPr lang="et-EE" dirty="0"/>
              <a:t>eranditöötlus</a:t>
            </a:r>
          </a:p>
          <a:p>
            <a:pPr lvl="1"/>
            <a:r>
              <a:rPr lang="et-EE" dirty="0"/>
              <a:t>Sisendi/väljundi haldus</a:t>
            </a:r>
          </a:p>
          <a:p>
            <a:pPr lvl="1"/>
            <a:r>
              <a:rPr lang="et-EE" dirty="0"/>
              <a:t>protsessori töö juhtimine</a:t>
            </a:r>
          </a:p>
        </p:txBody>
      </p:sp>
    </p:spTree>
    <p:extLst>
      <p:ext uri="{BB962C8B-B14F-4D97-AF65-F5344CB8AC3E}">
        <p14:creationId xmlns:p14="http://schemas.microsoft.com/office/powerpoint/2010/main" val="3729598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Protsessorid</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dirty="0">
                <a:latin typeface="Arial" charset="0"/>
              </a:rPr>
              <a:t>Mälupiirkonnad ja </a:t>
            </a:r>
            <a:r>
              <a:rPr lang="et-EE" dirty="0" smtClean="0">
                <a:latin typeface="Arial" charset="0"/>
              </a:rPr>
              <a:t>pinu</a:t>
            </a:r>
          </a:p>
          <a:p>
            <a:r>
              <a:rPr lang="et-EE" dirty="0" smtClean="0">
                <a:latin typeface="Arial" charset="0"/>
              </a:rPr>
              <a:t>Alamprogrammid</a:t>
            </a:r>
          </a:p>
          <a:p>
            <a:r>
              <a:rPr lang="et-EE" dirty="0">
                <a:latin typeface="Arial" charset="0"/>
              </a:rPr>
              <a:t>Katkestused ja erandid</a:t>
            </a:r>
          </a:p>
          <a:p>
            <a:endParaRPr lang="et-EE" b="1" dirty="0">
              <a:latin typeface="Arial" charset="0"/>
            </a:endParaRPr>
          </a:p>
          <a:p>
            <a:endParaRPr lang="et-EE" b="1" dirty="0">
              <a:latin typeface="Arial" charset="0"/>
            </a:endParaRPr>
          </a:p>
          <a:p>
            <a:endParaRPr lang="et-EE" dirty="0"/>
          </a:p>
        </p:txBody>
      </p:sp>
    </p:spTree>
    <p:extLst>
      <p:ext uri="{BB962C8B-B14F-4D97-AF65-F5344CB8AC3E}">
        <p14:creationId xmlns:p14="http://schemas.microsoft.com/office/powerpoint/2010/main" val="41270148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Protsessorid</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dirty="0" smtClean="0"/>
              <a:t>CISC </a:t>
            </a:r>
            <a:r>
              <a:rPr lang="et-EE" dirty="0"/>
              <a:t>ja RISC lähenemine protsessori ülesehituses</a:t>
            </a:r>
          </a:p>
          <a:p>
            <a:endParaRPr lang="et-EE" dirty="0">
              <a:latin typeface="Arial" charset="0"/>
            </a:endParaRPr>
          </a:p>
          <a:p>
            <a:endParaRPr lang="et-EE" b="1" dirty="0">
              <a:latin typeface="Arial" charset="0"/>
            </a:endParaRPr>
          </a:p>
          <a:p>
            <a:endParaRPr lang="et-EE" b="1" dirty="0">
              <a:latin typeface="Arial" charset="0"/>
            </a:endParaRPr>
          </a:p>
          <a:p>
            <a:endParaRPr lang="et-EE" dirty="0"/>
          </a:p>
        </p:txBody>
      </p:sp>
    </p:spTree>
    <p:extLst>
      <p:ext uri="{BB962C8B-B14F-4D97-AF65-F5344CB8AC3E}">
        <p14:creationId xmlns:p14="http://schemas.microsoft.com/office/powerpoint/2010/main" val="6711870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Protsessorid</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dirty="0" smtClean="0">
                <a:latin typeface="Arial" charset="0"/>
              </a:rPr>
              <a:t>Käsukonveierid</a:t>
            </a:r>
          </a:p>
          <a:p>
            <a:r>
              <a:rPr lang="et-EE" dirty="0" smtClean="0">
                <a:latin typeface="Arial" charset="0"/>
              </a:rPr>
              <a:t>Konveieri astmed:</a:t>
            </a:r>
          </a:p>
          <a:p>
            <a:pPr lvl="1"/>
            <a:r>
              <a:rPr lang="et-EE" dirty="0" smtClean="0"/>
              <a:t>väljakutsumise </a:t>
            </a:r>
            <a:r>
              <a:rPr lang="et-EE" dirty="0"/>
              <a:t>juhendid mälust</a:t>
            </a:r>
          </a:p>
          <a:p>
            <a:pPr lvl="1"/>
            <a:r>
              <a:rPr lang="et-EE" dirty="0"/>
              <a:t>registrite lugemine ja käskude dekodeerimine</a:t>
            </a:r>
          </a:p>
          <a:p>
            <a:pPr lvl="1"/>
            <a:r>
              <a:rPr lang="et-EE" dirty="0"/>
              <a:t>käsu täitmine ja aadressi arvutamine</a:t>
            </a:r>
          </a:p>
          <a:p>
            <a:pPr lvl="1"/>
            <a:r>
              <a:rPr lang="et-EE" dirty="0"/>
              <a:t>operandi juurdepääs andmete mälus</a:t>
            </a:r>
          </a:p>
          <a:p>
            <a:pPr lvl="1"/>
            <a:r>
              <a:rPr lang="et-EE" dirty="0"/>
              <a:t>tulemuste kirjutamine registritesse.</a:t>
            </a:r>
          </a:p>
          <a:p>
            <a:endParaRPr lang="et-EE" dirty="0">
              <a:latin typeface="Arial" charset="0"/>
            </a:endParaRPr>
          </a:p>
          <a:p>
            <a:endParaRPr lang="et-EE" b="1" dirty="0">
              <a:latin typeface="Arial" charset="0"/>
            </a:endParaRPr>
          </a:p>
          <a:p>
            <a:endParaRPr lang="et-EE" b="1" dirty="0">
              <a:latin typeface="Arial" charset="0"/>
            </a:endParaRPr>
          </a:p>
          <a:p>
            <a:endParaRPr lang="et-EE" dirty="0"/>
          </a:p>
        </p:txBody>
      </p:sp>
    </p:spTree>
    <p:extLst>
      <p:ext uri="{BB962C8B-B14F-4D97-AF65-F5344CB8AC3E}">
        <p14:creationId xmlns:p14="http://schemas.microsoft.com/office/powerpoint/2010/main" val="40580491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Protsessorid</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dirty="0">
                <a:latin typeface="Arial" charset="0"/>
              </a:rPr>
              <a:t>Käsutaseme </a:t>
            </a:r>
            <a:r>
              <a:rPr lang="et-EE" dirty="0" smtClean="0">
                <a:latin typeface="Arial" charset="0"/>
              </a:rPr>
              <a:t>parallelism</a:t>
            </a:r>
          </a:p>
          <a:p>
            <a:r>
              <a:rPr lang="et-EE" dirty="0">
                <a:latin typeface="Arial" charset="0"/>
              </a:rPr>
              <a:t>Superskalaarsed </a:t>
            </a:r>
            <a:r>
              <a:rPr lang="et-EE" dirty="0" smtClean="0">
                <a:latin typeface="Arial" charset="0"/>
              </a:rPr>
              <a:t>arhitektuurid</a:t>
            </a:r>
          </a:p>
          <a:p>
            <a:r>
              <a:rPr lang="et-EE" dirty="0" smtClean="0">
                <a:latin typeface="Arial" charset="0"/>
              </a:rPr>
              <a:t>Jõudluse hindamine</a:t>
            </a:r>
            <a:endParaRPr lang="et-EE" dirty="0">
              <a:latin typeface="Arial" charset="0"/>
            </a:endParaRPr>
          </a:p>
          <a:p>
            <a:endParaRPr lang="et-EE" dirty="0">
              <a:latin typeface="Arial" charset="0"/>
            </a:endParaRPr>
          </a:p>
          <a:p>
            <a:endParaRPr lang="et-EE" dirty="0"/>
          </a:p>
          <a:p>
            <a:endParaRPr lang="et-EE" dirty="0">
              <a:latin typeface="Arial" charset="0"/>
            </a:endParaRPr>
          </a:p>
          <a:p>
            <a:endParaRPr lang="et-EE" b="1" dirty="0">
              <a:latin typeface="Arial" charset="0"/>
            </a:endParaRPr>
          </a:p>
          <a:p>
            <a:endParaRPr lang="et-EE" b="1" dirty="0">
              <a:latin typeface="Arial" charset="0"/>
            </a:endParaRPr>
          </a:p>
          <a:p>
            <a:endParaRPr lang="et-EE" dirty="0"/>
          </a:p>
        </p:txBody>
      </p:sp>
    </p:spTree>
    <p:extLst>
      <p:ext uri="{BB962C8B-B14F-4D97-AF65-F5344CB8AC3E}">
        <p14:creationId xmlns:p14="http://schemas.microsoft.com/office/powerpoint/2010/main" val="1295800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Arvutisüsteemi põhikomponendid</a:t>
            </a:r>
          </a:p>
        </p:txBody>
      </p:sp>
      <p:sp>
        <p:nvSpPr>
          <p:cNvPr id="3" name="Content Placeholder 2"/>
          <p:cNvSpPr>
            <a:spLocks noGrp="1"/>
          </p:cNvSpPr>
          <p:nvPr>
            <p:ph idx="1"/>
          </p:nvPr>
        </p:nvSpPr>
        <p:spPr/>
        <p:txBody>
          <a:bodyPr/>
          <a:lstStyle/>
          <a:p>
            <a:r>
              <a:rPr lang="et-EE" dirty="0" smtClean="0"/>
              <a:t>Von Neumann’i </a:t>
            </a:r>
            <a:br>
              <a:rPr lang="et-EE" dirty="0" smtClean="0"/>
            </a:br>
            <a:r>
              <a:rPr lang="et-EE" dirty="0" smtClean="0"/>
              <a:t>arhitektuurt</a:t>
            </a:r>
          </a:p>
          <a:p>
            <a:pPr lvl="1"/>
            <a:r>
              <a:rPr lang="et-EE" dirty="0" smtClean="0"/>
              <a:t>Programmid  ja</a:t>
            </a:r>
            <a:br>
              <a:rPr lang="et-EE" dirty="0" smtClean="0"/>
            </a:br>
            <a:r>
              <a:rPr lang="et-EE" dirty="0" smtClean="0"/>
              <a:t>andmed salvestuvad  </a:t>
            </a:r>
            <a:br>
              <a:rPr lang="et-EE" dirty="0" smtClean="0"/>
            </a:br>
            <a:r>
              <a:rPr lang="et-EE" dirty="0" smtClean="0"/>
              <a:t>samsa mälus</a:t>
            </a:r>
          </a:p>
          <a:p>
            <a:pPr lvl="1"/>
            <a:r>
              <a:rPr lang="et-EE" dirty="0" smtClean="0"/>
              <a:t>CPU-s käsud</a:t>
            </a:r>
          </a:p>
          <a:p>
            <a:pPr lvl="1"/>
            <a:r>
              <a:rPr lang="et-EE" dirty="0" smtClean="0"/>
              <a:t>Mälu pöörduse </a:t>
            </a:r>
            <a:br>
              <a:rPr lang="et-EE" dirty="0" smtClean="0"/>
            </a:br>
            <a:r>
              <a:rPr lang="et-EE" dirty="0" smtClean="0"/>
              <a:t>jõudlus probleem</a:t>
            </a:r>
            <a:endParaRPr lang="et-EE" dirty="0"/>
          </a:p>
        </p:txBody>
      </p:sp>
      <p:pic>
        <p:nvPicPr>
          <p:cNvPr id="251906" name="Picture 2" descr="File:Von Neumann architecture.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7496" y="1772816"/>
            <a:ext cx="4536504"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3455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Protsessorid</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b="1" dirty="0" smtClean="0"/>
              <a:t>Laiendatud käsustikud</a:t>
            </a:r>
            <a:endParaRPr lang="et-EE" dirty="0"/>
          </a:p>
          <a:p>
            <a:pPr lvl="1"/>
            <a:r>
              <a:rPr lang="et-EE" dirty="0" smtClean="0"/>
              <a:t>MMX </a:t>
            </a:r>
            <a:r>
              <a:rPr lang="et-EE" dirty="0"/>
              <a:t>– Multimedia Extentsions – 57 uut käsku (enamasti multimeediaga seotud) ja kaheksa 64 bitist registrit. AMD kasutab sarnast </a:t>
            </a:r>
            <a:r>
              <a:rPr lang="et-EE" dirty="0" smtClean="0"/>
              <a:t>lahendust 3DNow</a:t>
            </a:r>
            <a:r>
              <a:rPr lang="et-EE" dirty="0"/>
              <a:t>! , mis sisaldab MMX käsustiku ning AMD </a:t>
            </a:r>
            <a:r>
              <a:rPr lang="et-EE" dirty="0" smtClean="0"/>
              <a:t>täiendusi.</a:t>
            </a:r>
          </a:p>
          <a:p>
            <a:pPr lvl="1"/>
            <a:r>
              <a:rPr lang="et-EE" dirty="0" smtClean="0"/>
              <a:t>SSE – SSE4 </a:t>
            </a:r>
            <a:r>
              <a:rPr lang="et-EE" dirty="0"/>
              <a:t>- Streaming </a:t>
            </a:r>
            <a:r>
              <a:rPr lang="et-EE" dirty="0" smtClean="0"/>
              <a:t>SIMD (Single Instruction Multiple Data) </a:t>
            </a:r>
            <a:r>
              <a:rPr lang="et-EE" dirty="0"/>
              <a:t>Extensions – 70 uut käsku ja kaheksa 128 bitist </a:t>
            </a:r>
            <a:r>
              <a:rPr lang="et-EE" dirty="0" smtClean="0"/>
              <a:t>registrit.</a:t>
            </a:r>
          </a:p>
          <a:p>
            <a:pPr lvl="1"/>
            <a:r>
              <a:rPr lang="et-EE" dirty="0" smtClean="0"/>
              <a:t>AVX </a:t>
            </a:r>
            <a:r>
              <a:rPr lang="et-EE" dirty="0"/>
              <a:t>(Advanced Vector </a:t>
            </a:r>
            <a:r>
              <a:rPr lang="et-EE" dirty="0" smtClean="0"/>
              <a:t>Extensions) – 256 bitised registrid, Intel ja AMD ühisprojekt</a:t>
            </a:r>
            <a:endParaRPr lang="et-EE" dirty="0">
              <a:latin typeface="Arial" charset="0"/>
            </a:endParaRPr>
          </a:p>
          <a:p>
            <a:endParaRPr lang="et-EE" b="1" dirty="0">
              <a:latin typeface="Arial" charset="0"/>
            </a:endParaRPr>
          </a:p>
          <a:p>
            <a:endParaRPr lang="et-EE" b="1" dirty="0">
              <a:latin typeface="Arial" charset="0"/>
            </a:endParaRPr>
          </a:p>
          <a:p>
            <a:endParaRPr lang="et-EE" dirty="0"/>
          </a:p>
        </p:txBody>
      </p:sp>
    </p:spTree>
    <p:extLst>
      <p:ext uri="{BB962C8B-B14F-4D97-AF65-F5344CB8AC3E}">
        <p14:creationId xmlns:p14="http://schemas.microsoft.com/office/powerpoint/2010/main" val="14852442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a:xfrm>
            <a:off x="642938" y="-276225"/>
            <a:ext cx="7772400" cy="1143000"/>
          </a:xfrm>
        </p:spPr>
        <p:txBody>
          <a:bodyPr/>
          <a:lstStyle/>
          <a:p>
            <a:r>
              <a:rPr lang="et-EE"/>
              <a:t>LGA 775 protsessori paigaldus </a:t>
            </a:r>
          </a:p>
        </p:txBody>
      </p:sp>
      <p:sp>
        <p:nvSpPr>
          <p:cNvPr id="467971" name="Rectangle 3"/>
          <p:cNvSpPr>
            <a:spLocks noGrp="1" noChangeArrowheads="1"/>
          </p:cNvSpPr>
          <p:nvPr>
            <p:ph type="body" idx="1"/>
          </p:nvPr>
        </p:nvSpPr>
        <p:spPr/>
        <p:txBody>
          <a:bodyPr/>
          <a:lstStyle/>
          <a:p>
            <a:endParaRPr lang="et-EE"/>
          </a:p>
        </p:txBody>
      </p:sp>
      <p:pic>
        <p:nvPicPr>
          <p:cNvPr id="467974" name="Picture 6" desc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3" y="833438"/>
            <a:ext cx="4286250" cy="2695575"/>
          </a:xfrm>
          <a:prstGeom prst="rect">
            <a:avLst/>
          </a:prstGeom>
          <a:noFill/>
          <a:extLst>
            <a:ext uri="{909E8E84-426E-40DD-AFC4-6F175D3DCCD1}">
              <a14:hiddenFill xmlns:a14="http://schemas.microsoft.com/office/drawing/2010/main">
                <a:solidFill>
                  <a:srgbClr val="FFFFFF"/>
                </a:solidFill>
              </a14:hiddenFill>
            </a:ext>
          </a:extLst>
        </p:spPr>
      </p:pic>
      <p:pic>
        <p:nvPicPr>
          <p:cNvPr id="467976" name="Picture 8" descr="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5375" y="889000"/>
            <a:ext cx="35718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67978" name="Picture 10" descr="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5063" y="2455863"/>
            <a:ext cx="314325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46797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4850" y="4381500"/>
            <a:ext cx="1709738" cy="1752600"/>
          </a:xfrm>
          <a:prstGeom prst="rect">
            <a:avLst/>
          </a:prstGeom>
          <a:noFill/>
          <a:extLst>
            <a:ext uri="{909E8E84-426E-40DD-AFC4-6F175D3DCCD1}">
              <a14:hiddenFill xmlns:a14="http://schemas.microsoft.com/office/drawing/2010/main">
                <a:solidFill>
                  <a:srgbClr val="FFFFFF"/>
                </a:solidFill>
              </a14:hiddenFill>
            </a:ext>
          </a:extLst>
        </p:spPr>
      </p:pic>
      <p:pic>
        <p:nvPicPr>
          <p:cNvPr id="467982" name="Picture 14" descr="147550_1475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063" y="4021138"/>
            <a:ext cx="19050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67984" name="Picture 16" descr="147549_1475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3838" y="4243388"/>
            <a:ext cx="1905000" cy="15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11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aper, text, writing icon">
            <a:hlinkClick r:id="rId4" tooltip="paper, text, writing icon"/>
          </p:cNvPr>
          <p:cNvPicPr>
            <a:picLocks noChangeAspect="1" noChangeArrowheads="1"/>
          </p:cNvPicPr>
          <p:nvPr/>
        </p:nvPicPr>
        <p:blipFill>
          <a:blip r:embed="rId5" cstate="print"/>
          <a:srcRect/>
          <a:stretch>
            <a:fillRect/>
          </a:stretch>
        </p:blipFill>
        <p:spPr bwMode="auto">
          <a:xfrm>
            <a:off x="110808" y="171228"/>
            <a:ext cx="498792" cy="498792"/>
          </a:xfrm>
          <a:prstGeom prst="rect">
            <a:avLst/>
          </a:prstGeom>
          <a:noFill/>
        </p:spPr>
      </p:pic>
      <p:sp>
        <p:nvSpPr>
          <p:cNvPr id="6" name="Slide Number Placeholder 5"/>
          <p:cNvSpPr>
            <a:spLocks noGrp="1"/>
          </p:cNvSpPr>
          <p:nvPr>
            <p:ph type="sldNum" sz="quarter" idx="4"/>
          </p:nvPr>
        </p:nvSpPr>
        <p:spPr/>
        <p:txBody>
          <a:bodyPr/>
          <a:lstStyle/>
          <a:p>
            <a:fld id="{3FA21DC1-6B2D-458D-B7A5-308EF3491238}" type="slidenum">
              <a:rPr lang="en-IN" smtClean="0"/>
              <a:pPr/>
              <a:t>42</a:t>
            </a:fld>
            <a:endParaRPr lang="en-IN"/>
          </a:p>
        </p:txBody>
      </p:sp>
      <p:sp>
        <p:nvSpPr>
          <p:cNvPr id="3" name="Title 2"/>
          <p:cNvSpPr>
            <a:spLocks noGrp="1"/>
          </p:cNvSpPr>
          <p:nvPr>
            <p:ph type="title"/>
          </p:nvPr>
        </p:nvSpPr>
        <p:spPr>
          <a:xfrm>
            <a:off x="0" y="0"/>
            <a:ext cx="8229600" cy="685800"/>
          </a:xfrm>
        </p:spPr>
        <p:txBody>
          <a:bodyPr>
            <a:normAutofit fontScale="90000"/>
          </a:bodyPr>
          <a:lstStyle/>
          <a:p>
            <a:r>
              <a:rPr lang="et-EE" dirty="0" smtClean="0"/>
              <a:t>        </a:t>
            </a:r>
            <a:r>
              <a:rPr lang="en-US" dirty="0" err="1" smtClean="0"/>
              <a:t>Staatilise</a:t>
            </a:r>
            <a:r>
              <a:rPr lang="en-US" dirty="0" smtClean="0"/>
              <a:t> </a:t>
            </a:r>
            <a:r>
              <a:rPr lang="en-US" dirty="0" err="1"/>
              <a:t>elektri</a:t>
            </a:r>
            <a:r>
              <a:rPr lang="en-US" dirty="0"/>
              <a:t> </a:t>
            </a:r>
            <a:r>
              <a:rPr lang="en-US" dirty="0" err="1"/>
              <a:t>lahendus</a:t>
            </a:r>
            <a:r>
              <a:rPr lang="en-US" dirty="0"/>
              <a:t/>
            </a:r>
            <a:br>
              <a:rPr lang="en-US" dirty="0"/>
            </a:br>
            <a:endParaRPr lang="et-EE" dirty="0"/>
          </a:p>
        </p:txBody>
      </p:sp>
      <p:graphicFrame>
        <p:nvGraphicFramePr>
          <p:cNvPr id="9" name="Object 2"/>
          <p:cNvGraphicFramePr>
            <a:graphicFrameLocks/>
          </p:cNvGraphicFramePr>
          <p:nvPr/>
        </p:nvGraphicFramePr>
        <p:xfrm>
          <a:off x="5341938" y="2206625"/>
          <a:ext cx="3232150" cy="3886200"/>
        </p:xfrm>
        <a:graphic>
          <a:graphicData uri="http://schemas.openxmlformats.org/presentationml/2006/ole">
            <mc:AlternateContent xmlns:mc="http://schemas.openxmlformats.org/markup-compatibility/2006">
              <mc:Choice xmlns:v="urn:schemas-microsoft-com:vml" Requires="v">
                <p:oleObj spid="_x0000_s250978" name="Paint Shop Pro Image" r:id="rId6" imgW="11424390" imgH="10936585" progId="PaintShopPro">
                  <p:embed/>
                </p:oleObj>
              </mc:Choice>
              <mc:Fallback>
                <p:oleObj name="Paint Shop Pro Image" r:id="rId6" imgW="11424390" imgH="10936585" progId="PaintShopPro">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1938" y="2206625"/>
                        <a:ext cx="32321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4"/>
          <p:cNvSpPr>
            <a:spLocks noChangeArrowheads="1"/>
          </p:cNvSpPr>
          <p:nvPr/>
        </p:nvSpPr>
        <p:spPr bwMode="auto">
          <a:xfrm>
            <a:off x="827088" y="1187450"/>
            <a:ext cx="56102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3200" b="1" u="none" dirty="0"/>
              <a:t>ESD = </a:t>
            </a:r>
            <a:r>
              <a:rPr lang="en-US" sz="3200" b="1" dirty="0"/>
              <a:t>E</a:t>
            </a:r>
            <a:r>
              <a:rPr lang="en-US" sz="3200" b="1" u="none" dirty="0"/>
              <a:t>lectro </a:t>
            </a:r>
            <a:r>
              <a:rPr lang="en-US" sz="3200" b="1" dirty="0"/>
              <a:t>S</a:t>
            </a:r>
            <a:r>
              <a:rPr lang="en-US" sz="3200" b="1" u="none" dirty="0"/>
              <a:t>tatic </a:t>
            </a:r>
            <a:r>
              <a:rPr lang="en-US" sz="3200" b="1" dirty="0"/>
              <a:t>D</a:t>
            </a:r>
            <a:r>
              <a:rPr lang="en-US" sz="3200" b="1" u="none" dirty="0"/>
              <a:t>ischarge</a:t>
            </a:r>
          </a:p>
        </p:txBody>
      </p:sp>
      <p:graphicFrame>
        <p:nvGraphicFramePr>
          <p:cNvPr id="12" name="Object 5"/>
          <p:cNvGraphicFramePr>
            <a:graphicFrameLocks/>
          </p:cNvGraphicFramePr>
          <p:nvPr/>
        </p:nvGraphicFramePr>
        <p:xfrm>
          <a:off x="908050" y="2801938"/>
          <a:ext cx="3671888" cy="2074862"/>
        </p:xfrm>
        <a:graphic>
          <a:graphicData uri="http://schemas.openxmlformats.org/presentationml/2006/ole">
            <mc:AlternateContent xmlns:mc="http://schemas.openxmlformats.org/markup-compatibility/2006">
              <mc:Choice xmlns:v="urn:schemas-microsoft-com:vml" Requires="v">
                <p:oleObj spid="_x0000_s250979" name="Paint Shop Pro Image" r:id="rId8" imgW="11795122" imgH="6665221" progId="PaintShopPro">
                  <p:embed/>
                </p:oleObj>
              </mc:Choice>
              <mc:Fallback>
                <p:oleObj name="Paint Shop Pro Image" r:id="rId8" imgW="11795122" imgH="6665221" progId="PaintShopPro">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8050" y="2801938"/>
                        <a:ext cx="3671888"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6"/>
          <p:cNvSpPr>
            <a:spLocks noChangeArrowheads="1"/>
          </p:cNvSpPr>
          <p:nvPr/>
        </p:nvSpPr>
        <p:spPr bwMode="auto">
          <a:xfrm>
            <a:off x="668338" y="4814888"/>
            <a:ext cx="4262385" cy="138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2"/>
                  </a:outerShdw>
                </a:effectLst>
              </a14:hiddenEffects>
            </a:ext>
          </a:extLst>
        </p:spPr>
        <p:txBody>
          <a:bodyPr wrap="none" lIns="92075" tIns="46038" rIns="92075" bIns="46038">
            <a:spAutoFit/>
          </a:bodyPr>
          <a:lstStyle/>
          <a:p>
            <a:pPr eaLnBrk="0" hangingPunct="0"/>
            <a:r>
              <a:rPr lang="en-US" u="none" dirty="0" err="1"/>
              <a:t>Tundlikkuse</a:t>
            </a:r>
            <a:r>
              <a:rPr lang="en-US" u="none" dirty="0"/>
              <a:t> </a:t>
            </a:r>
            <a:r>
              <a:rPr lang="en-US" u="none" dirty="0" err="1"/>
              <a:t>lävi</a:t>
            </a:r>
            <a:r>
              <a:rPr lang="en-US" u="none" dirty="0"/>
              <a:t>	</a:t>
            </a:r>
            <a:r>
              <a:rPr lang="et-EE" u="none" dirty="0" smtClean="0"/>
              <a:t>               </a:t>
            </a:r>
            <a:r>
              <a:rPr lang="en-US" sz="2800" u="none" dirty="0" smtClean="0"/>
              <a:t>3500 </a:t>
            </a:r>
            <a:r>
              <a:rPr lang="en-US" sz="2800" u="none" dirty="0"/>
              <a:t>V</a:t>
            </a:r>
          </a:p>
          <a:p>
            <a:pPr eaLnBrk="0" hangingPunct="0"/>
            <a:r>
              <a:rPr lang="en-US" u="none" dirty="0" err="1"/>
              <a:t>Kuulmise</a:t>
            </a:r>
            <a:r>
              <a:rPr lang="en-US" u="none" dirty="0"/>
              <a:t> </a:t>
            </a:r>
            <a:r>
              <a:rPr lang="en-US" u="none" dirty="0" err="1"/>
              <a:t>lävi</a:t>
            </a:r>
            <a:r>
              <a:rPr lang="en-US" sz="2800" u="none" dirty="0"/>
              <a:t>		4500 V</a:t>
            </a:r>
          </a:p>
          <a:p>
            <a:pPr eaLnBrk="0" hangingPunct="0"/>
            <a:r>
              <a:rPr lang="en-US" u="none" dirty="0" err="1"/>
              <a:t>Nägemise</a:t>
            </a:r>
            <a:r>
              <a:rPr lang="en-US" u="none" dirty="0"/>
              <a:t> </a:t>
            </a:r>
            <a:r>
              <a:rPr lang="en-US" u="none" dirty="0" err="1"/>
              <a:t>lävi</a:t>
            </a:r>
            <a:r>
              <a:rPr lang="en-US" sz="2800" u="none" dirty="0"/>
              <a:t>		5000 V</a:t>
            </a:r>
          </a:p>
        </p:txBody>
      </p:sp>
      <p:sp>
        <p:nvSpPr>
          <p:cNvPr id="14" name="Rectangle 7"/>
          <p:cNvSpPr>
            <a:spLocks noChangeArrowheads="1"/>
          </p:cNvSpPr>
          <p:nvPr/>
        </p:nvSpPr>
        <p:spPr bwMode="auto">
          <a:xfrm>
            <a:off x="5199063" y="2182813"/>
            <a:ext cx="2743200" cy="4206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gn="ctr" eaLnBrk="0" hangingPunct="0">
              <a:lnSpc>
                <a:spcPct val="90000"/>
              </a:lnSpc>
              <a:spcBef>
                <a:spcPct val="50000"/>
              </a:spcBef>
            </a:pPr>
            <a:r>
              <a:rPr lang="fi-FI" u="none">
                <a:solidFill>
                  <a:schemeClr val="bg2"/>
                </a:solidFill>
                <a:effectLst>
                  <a:outerShdw blurRad="38100" dist="38100" dir="2700000" algn="tl">
                    <a:srgbClr val="FFFFFF"/>
                  </a:outerShdw>
                </a:effectLst>
                <a:latin typeface="Arial" charset="0"/>
              </a:rPr>
              <a:t>Voolu impulss</a:t>
            </a:r>
            <a:endParaRPr lang="fi-FI" u="none">
              <a:solidFill>
                <a:schemeClr val="tx2"/>
              </a:solidFill>
              <a:effectLst>
                <a:outerShdw blurRad="38100" dist="38100" dir="2700000" algn="tl">
                  <a:srgbClr val="FFFFFF"/>
                </a:outerShdw>
              </a:effectLst>
              <a:latin typeface="Arial" charset="0"/>
            </a:endParaRPr>
          </a:p>
        </p:txBody>
      </p:sp>
      <p:sp>
        <p:nvSpPr>
          <p:cNvPr id="15" name="Text Box 8"/>
          <p:cNvSpPr txBox="1">
            <a:spLocks noChangeArrowheads="1"/>
          </p:cNvSpPr>
          <p:nvPr/>
        </p:nvSpPr>
        <p:spPr bwMode="auto">
          <a:xfrm>
            <a:off x="8032750" y="5678488"/>
            <a:ext cx="727075" cy="4206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eaLnBrk="0" hangingPunct="0">
              <a:lnSpc>
                <a:spcPct val="90000"/>
              </a:lnSpc>
              <a:spcBef>
                <a:spcPct val="50000"/>
              </a:spcBef>
            </a:pPr>
            <a:r>
              <a:rPr lang="fi-FI" u="none">
                <a:solidFill>
                  <a:schemeClr val="bg2"/>
                </a:solidFill>
                <a:effectLst>
                  <a:outerShdw blurRad="38100" dist="38100" dir="2700000" algn="tl">
                    <a:srgbClr val="FFFFFF"/>
                  </a:outerShdw>
                </a:effectLst>
                <a:latin typeface="Arial" charset="0"/>
              </a:rPr>
              <a:t>Aeg</a:t>
            </a:r>
            <a:endParaRPr lang="fi-FI" u="none">
              <a:solidFill>
                <a:schemeClr val="tx2"/>
              </a:solidFill>
              <a:effectLst>
                <a:outerShdw blurRad="38100" dist="38100" dir="2700000" algn="tl">
                  <a:srgbClr val="FFFFFF"/>
                </a:outerShdw>
              </a:effectLst>
              <a:latin typeface="Arial" charset="0"/>
            </a:endParaRPr>
          </a:p>
        </p:txBody>
      </p:sp>
      <p:sp>
        <p:nvSpPr>
          <p:cNvPr id="16" name="Rectangle 9"/>
          <p:cNvSpPr>
            <a:spLocks noChangeArrowheads="1"/>
          </p:cNvSpPr>
          <p:nvPr/>
        </p:nvSpPr>
        <p:spPr bwMode="auto">
          <a:xfrm>
            <a:off x="5361040" y="2603499"/>
            <a:ext cx="457200" cy="11906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gn="ctr" eaLnBrk="0" hangingPunct="0">
              <a:lnSpc>
                <a:spcPct val="70000"/>
              </a:lnSpc>
              <a:spcBef>
                <a:spcPct val="50000"/>
              </a:spcBef>
            </a:pPr>
            <a:endParaRPr lang="fi-FI" sz="1800" u="none">
              <a:solidFill>
                <a:schemeClr val="bg2"/>
              </a:solidFill>
              <a:effectLst>
                <a:outerShdw blurRad="38100" dist="38100" dir="2700000" algn="tl">
                  <a:srgbClr val="FFFFFF"/>
                </a:outerShdw>
              </a:effectLst>
              <a:latin typeface="Arial" charset="0"/>
            </a:endParaRPr>
          </a:p>
          <a:p>
            <a:pPr algn="ctr" eaLnBrk="0" hangingPunct="0">
              <a:lnSpc>
                <a:spcPct val="70000"/>
              </a:lnSpc>
              <a:spcBef>
                <a:spcPct val="50000"/>
              </a:spcBef>
            </a:pPr>
            <a:r>
              <a:rPr lang="fi-FI" sz="1800" u="none">
                <a:solidFill>
                  <a:schemeClr val="bg2"/>
                </a:solidFill>
                <a:effectLst>
                  <a:outerShdw blurRad="38100" dist="38100" dir="2700000" algn="tl">
                    <a:srgbClr val="FFFFFF"/>
                  </a:outerShdw>
                </a:effectLst>
                <a:latin typeface="Arial" charset="0"/>
              </a:rPr>
              <a:t>VOOL</a:t>
            </a:r>
          </a:p>
        </p:txBody>
      </p:sp>
    </p:spTree>
    <p:extLst>
      <p:ext uri="{BB962C8B-B14F-4D97-AF65-F5344CB8AC3E}">
        <p14:creationId xmlns:p14="http://schemas.microsoft.com/office/powerpoint/2010/main" val="175216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499"/>
                                          </p:stCondLst>
                                        </p:cTn>
                                        <p:tgtEl>
                                          <p:spTgt spid="15"/>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499"/>
                                          </p:stCondLst>
                                        </p:cTn>
                                        <p:tgtEl>
                                          <p:spTgt spid="16"/>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grpId="0" nodeType="afterEffect">
                                  <p:stCondLst>
                                    <p:cond delay="0"/>
                                  </p:stCondLst>
                                  <p:childTnLst>
                                    <p:set>
                                      <p:cBhvr>
                                        <p:cTn id="26" dur="1" fill="hold">
                                          <p:stCondLst>
                                            <p:cond delay="499"/>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3" grpId="0" autoUpdateAnimBg="0"/>
      <p:bldP spid="14" grpId="0" animBg="1" autoUpdateAnimBg="0"/>
      <p:bldP spid="15" grpId="0" animBg="1" autoUpdateAnimBg="0"/>
      <p:bldP spid="16"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55448"/>
            <a:ext cx="8229600" cy="530352"/>
          </a:xfrm>
        </p:spPr>
        <p:txBody>
          <a:bodyPr>
            <a:normAutofit/>
          </a:bodyPr>
          <a:lstStyle/>
          <a:p>
            <a:pPr marL="461963" lvl="0"/>
            <a:r>
              <a:rPr lang="et-EE" dirty="0" smtClean="0"/>
              <a:t>Kaitse staatilise elektrilahenduse vastu</a:t>
            </a:r>
            <a:endParaRPr lang="ru-RU" dirty="0" smtClean="0"/>
          </a:p>
        </p:txBody>
      </p:sp>
      <p:sp>
        <p:nvSpPr>
          <p:cNvPr id="4" name="Content Placeholder 3"/>
          <p:cNvSpPr>
            <a:spLocks noGrp="1"/>
          </p:cNvSpPr>
          <p:nvPr>
            <p:ph sz="quarter" idx="10"/>
          </p:nvPr>
        </p:nvSpPr>
        <p:spPr>
          <a:xfrm>
            <a:off x="323850" y="1009650"/>
            <a:ext cx="8496300" cy="2862322"/>
          </a:xfrm>
        </p:spPr>
        <p:txBody>
          <a:bodyPr/>
          <a:lstStyle/>
          <a:p>
            <a:r>
              <a:rPr lang="en-US" dirty="0" err="1"/>
              <a:t>ajutine</a:t>
            </a:r>
            <a:r>
              <a:rPr lang="en-US" dirty="0"/>
              <a:t> </a:t>
            </a:r>
            <a:r>
              <a:rPr lang="en-US" dirty="0" err="1"/>
              <a:t>tööpind</a:t>
            </a:r>
            <a:endParaRPr lang="en-US" dirty="0"/>
          </a:p>
          <a:p>
            <a:r>
              <a:rPr lang="en-US" dirty="0" err="1"/>
              <a:t>randmerihm</a:t>
            </a:r>
            <a:endParaRPr lang="en-US" dirty="0"/>
          </a:p>
          <a:p>
            <a:r>
              <a:rPr lang="en-US" dirty="0" err="1"/>
              <a:t>maandused</a:t>
            </a:r>
            <a:endParaRPr lang="en-US" dirty="0"/>
          </a:p>
          <a:p>
            <a:r>
              <a:rPr lang="en-US" dirty="0" err="1"/>
              <a:t>riietus</a:t>
            </a:r>
            <a:endParaRPr lang="en-US" dirty="0"/>
          </a:p>
          <a:p>
            <a:r>
              <a:rPr lang="en-US" dirty="0" err="1" smtClean="0"/>
              <a:t>varuosade</a:t>
            </a:r>
            <a:r>
              <a:rPr lang="en-US" dirty="0" smtClean="0"/>
              <a:t> </a:t>
            </a:r>
            <a:r>
              <a:rPr lang="en-US" dirty="0" err="1"/>
              <a:t>pakendid</a:t>
            </a:r>
            <a:endParaRPr lang="en-US" dirty="0"/>
          </a:p>
        </p:txBody>
      </p:sp>
      <p:pic>
        <p:nvPicPr>
          <p:cNvPr id="5" name="Picture 2" descr="paper, text, writing icon">
            <a:hlinkClick r:id="rId3" tooltip="paper, text, writing icon"/>
          </p:cNvPr>
          <p:cNvPicPr>
            <a:picLocks noChangeAspect="1" noChangeArrowheads="1"/>
          </p:cNvPicPr>
          <p:nvPr/>
        </p:nvPicPr>
        <p:blipFill>
          <a:blip r:embed="rId4" cstate="print"/>
          <a:srcRect/>
          <a:stretch>
            <a:fillRect/>
          </a:stretch>
        </p:blipFill>
        <p:spPr bwMode="auto">
          <a:xfrm>
            <a:off x="110808" y="171228"/>
            <a:ext cx="498792" cy="498792"/>
          </a:xfrm>
          <a:prstGeom prst="rect">
            <a:avLst/>
          </a:prstGeom>
          <a:noFill/>
        </p:spPr>
      </p:pic>
      <p:sp>
        <p:nvSpPr>
          <p:cNvPr id="6" name="Slide Number Placeholder 5"/>
          <p:cNvSpPr>
            <a:spLocks noGrp="1"/>
          </p:cNvSpPr>
          <p:nvPr>
            <p:ph type="sldNum" sz="quarter" idx="4"/>
          </p:nvPr>
        </p:nvSpPr>
        <p:spPr/>
        <p:txBody>
          <a:bodyPr/>
          <a:lstStyle/>
          <a:p>
            <a:fld id="{3FA21DC1-6B2D-458D-B7A5-308EF3491238}" type="slidenum">
              <a:rPr lang="en-IN" smtClean="0"/>
              <a:pPr/>
              <a:t>43</a:t>
            </a:fld>
            <a:endParaRPr lang="en-IN"/>
          </a:p>
        </p:txBody>
      </p:sp>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8163" y="2811821"/>
            <a:ext cx="4795837" cy="3911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1185" y="847001"/>
            <a:ext cx="214312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334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t>         Nõuanded </a:t>
            </a:r>
            <a:r>
              <a:rPr lang="et-EE" dirty="0"/>
              <a:t>arvutite hoolduseks</a:t>
            </a:r>
            <a:br>
              <a:rPr lang="et-EE" dirty="0"/>
            </a:br>
            <a:endParaRPr lang="et-EE" dirty="0"/>
          </a:p>
        </p:txBody>
      </p:sp>
      <p:sp>
        <p:nvSpPr>
          <p:cNvPr id="11" name="Rectangle 5"/>
          <p:cNvSpPr>
            <a:spLocks noChangeArrowheads="1"/>
          </p:cNvSpPr>
          <p:nvPr/>
        </p:nvSpPr>
        <p:spPr bwMode="auto">
          <a:xfrm>
            <a:off x="411163" y="1262063"/>
            <a:ext cx="8458200" cy="542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t-EE" sz="2000" b="1" u="none" dirty="0">
                <a:solidFill>
                  <a:srgbClr val="000099"/>
                </a:solidFill>
                <a:latin typeface="Arial" charset="0"/>
              </a:rPr>
              <a:t>ESD kaitse</a:t>
            </a:r>
          </a:p>
          <a:p>
            <a:pPr lvl="1">
              <a:spcBef>
                <a:spcPct val="20000"/>
              </a:spcBef>
              <a:buClr>
                <a:srgbClr val="FF0000"/>
              </a:buClr>
            </a:pPr>
            <a:r>
              <a:rPr lang="et-EE" sz="2000" u="none" dirty="0">
                <a:latin typeface="Arial" charset="0"/>
              </a:rPr>
              <a:t>Varuosad transportida antistaatilises pakendis</a:t>
            </a:r>
          </a:p>
          <a:p>
            <a:pPr lvl="1">
              <a:spcBef>
                <a:spcPct val="20000"/>
              </a:spcBef>
              <a:buClr>
                <a:srgbClr val="FF0000"/>
              </a:buClr>
            </a:pPr>
            <a:r>
              <a:rPr lang="et-EE" sz="2000" u="none" dirty="0">
                <a:latin typeface="Arial" charset="0"/>
              </a:rPr>
              <a:t>Kasutada välihooldusvahendeid:</a:t>
            </a:r>
          </a:p>
          <a:p>
            <a:pPr lvl="2">
              <a:spcBef>
                <a:spcPct val="20000"/>
              </a:spcBef>
            </a:pPr>
            <a:r>
              <a:rPr lang="et-EE" sz="1800" u="none" dirty="0">
                <a:latin typeface="Arial" charset="0"/>
              </a:rPr>
              <a:t>Käevõru ja antistaatiline matt, </a:t>
            </a:r>
            <a:r>
              <a:rPr lang="en-US" sz="1800" u="none" dirty="0" err="1">
                <a:latin typeface="Arial" charset="0"/>
              </a:rPr>
              <a:t>maandus</a:t>
            </a:r>
            <a:endParaRPr lang="en-US" sz="1800" u="none" dirty="0">
              <a:latin typeface="Arial" charset="0"/>
            </a:endParaRPr>
          </a:p>
          <a:p>
            <a:pPr lvl="1">
              <a:spcBef>
                <a:spcPct val="20000"/>
              </a:spcBef>
              <a:buClr>
                <a:srgbClr val="FF0000"/>
              </a:buClr>
            </a:pPr>
            <a:r>
              <a:rPr lang="et-EE" sz="2000" u="none" dirty="0">
                <a:latin typeface="Arial" charset="0"/>
              </a:rPr>
              <a:t>Riietus mittesünteetilisest materjalist</a:t>
            </a:r>
          </a:p>
          <a:p>
            <a:pPr lvl="1">
              <a:spcBef>
                <a:spcPct val="20000"/>
              </a:spcBef>
              <a:buClr>
                <a:srgbClr val="FF0000"/>
              </a:buClr>
            </a:pPr>
            <a:r>
              <a:rPr lang="et-EE" sz="2000" u="none" dirty="0">
                <a:latin typeface="Arial" charset="0"/>
              </a:rPr>
              <a:t>Kaartide ühendamisel mitte puudutada metallkontakte</a:t>
            </a:r>
          </a:p>
          <a:p>
            <a:pPr>
              <a:spcBef>
                <a:spcPct val="20000"/>
              </a:spcBef>
            </a:pPr>
            <a:r>
              <a:rPr lang="et-EE" sz="2000" b="1" u="none" dirty="0">
                <a:solidFill>
                  <a:srgbClr val="000099"/>
                </a:solidFill>
                <a:latin typeface="Arial" charset="0"/>
              </a:rPr>
              <a:t>Riistvara lisamisel </a:t>
            </a:r>
          </a:p>
          <a:p>
            <a:pPr lvl="1">
              <a:spcBef>
                <a:spcPct val="20000"/>
              </a:spcBef>
              <a:buClr>
                <a:srgbClr val="FF0000"/>
              </a:buClr>
            </a:pPr>
            <a:r>
              <a:rPr lang="en-GB" sz="2000" u="none" dirty="0" err="1">
                <a:latin typeface="Arial" charset="0"/>
              </a:rPr>
              <a:t>Ketas</a:t>
            </a:r>
            <a:r>
              <a:rPr lang="en-GB" sz="2000" u="none" dirty="0">
                <a:latin typeface="Arial" charset="0"/>
              </a:rPr>
              <a:t> </a:t>
            </a:r>
            <a:r>
              <a:rPr lang="en-GB" sz="2000" u="none" dirty="0" err="1">
                <a:latin typeface="Arial" charset="0"/>
              </a:rPr>
              <a:t>kardab</a:t>
            </a:r>
            <a:r>
              <a:rPr lang="en-GB" sz="2000" u="none" dirty="0">
                <a:latin typeface="Arial" charset="0"/>
              </a:rPr>
              <a:t> </a:t>
            </a:r>
            <a:r>
              <a:rPr lang="en-GB" sz="2000" u="none" dirty="0" err="1">
                <a:latin typeface="Arial" charset="0"/>
              </a:rPr>
              <a:t>lööke</a:t>
            </a:r>
            <a:r>
              <a:rPr lang="en-GB" sz="2000" u="none" dirty="0">
                <a:latin typeface="Arial" charset="0"/>
              </a:rPr>
              <a:t> </a:t>
            </a:r>
            <a:r>
              <a:rPr lang="en-GB" sz="2000" u="none" dirty="0" err="1">
                <a:latin typeface="Arial" charset="0"/>
              </a:rPr>
              <a:t>ja</a:t>
            </a:r>
            <a:r>
              <a:rPr lang="en-GB" sz="2000" u="none" dirty="0">
                <a:latin typeface="Arial" charset="0"/>
              </a:rPr>
              <a:t> </a:t>
            </a:r>
            <a:r>
              <a:rPr lang="en-GB" sz="2000" u="none" dirty="0" err="1">
                <a:latin typeface="Arial" charset="0"/>
              </a:rPr>
              <a:t>vibratsiooni</a:t>
            </a:r>
            <a:r>
              <a:rPr lang="et-EE" sz="2000" u="none" dirty="0">
                <a:latin typeface="Arial" charset="0"/>
              </a:rPr>
              <a:t> – transportida hoolikalt </a:t>
            </a:r>
          </a:p>
          <a:p>
            <a:pPr lvl="1">
              <a:spcBef>
                <a:spcPct val="20000"/>
              </a:spcBef>
              <a:buClr>
                <a:srgbClr val="FF0000"/>
              </a:buClr>
            </a:pPr>
            <a:r>
              <a:rPr lang="et-EE" sz="2000" u="none" dirty="0">
                <a:latin typeface="Arial" charset="0"/>
              </a:rPr>
              <a:t>Komponendid peavad olema soojenenud toatemperatuurini</a:t>
            </a:r>
          </a:p>
          <a:p>
            <a:pPr lvl="1">
              <a:spcBef>
                <a:spcPct val="20000"/>
              </a:spcBef>
              <a:buClr>
                <a:srgbClr val="FF0000"/>
              </a:buClr>
            </a:pPr>
            <a:r>
              <a:rPr lang="et-EE" sz="2000" u="none" dirty="0">
                <a:latin typeface="Arial" charset="0"/>
              </a:rPr>
              <a:t>Arvuti peab olema eraldatud elektrivõrgust</a:t>
            </a:r>
          </a:p>
          <a:p>
            <a:pPr lvl="1">
              <a:spcBef>
                <a:spcPct val="20000"/>
              </a:spcBef>
              <a:buClr>
                <a:srgbClr val="FF0000"/>
              </a:buClr>
            </a:pPr>
            <a:r>
              <a:rPr lang="et-EE" sz="2000" u="none" dirty="0">
                <a:latin typeface="Arial" charset="0"/>
              </a:rPr>
              <a:t>Tuleb arvestada lisatud seadmete koormusega ja vajadusel vahetada arvuti toiteplokk võimsama vastu.</a:t>
            </a:r>
          </a:p>
        </p:txBody>
      </p:sp>
    </p:spTree>
    <p:extLst>
      <p:ext uri="{BB962C8B-B14F-4D97-AF65-F5344CB8AC3E}">
        <p14:creationId xmlns:p14="http://schemas.microsoft.com/office/powerpoint/2010/main" val="29814717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Kasutatud kirjandus</a:t>
            </a:r>
            <a:endParaRPr lang="et-EE" dirty="0"/>
          </a:p>
        </p:txBody>
      </p:sp>
      <p:sp>
        <p:nvSpPr>
          <p:cNvPr id="3" name="Content Placeholder 2"/>
          <p:cNvSpPr>
            <a:spLocks noGrp="1"/>
          </p:cNvSpPr>
          <p:nvPr>
            <p:ph idx="1"/>
          </p:nvPr>
        </p:nvSpPr>
        <p:spPr>
          <a:xfrm>
            <a:off x="683568" y="1052736"/>
            <a:ext cx="7901584" cy="4958011"/>
          </a:xfrm>
        </p:spPr>
        <p:txBody>
          <a:bodyPr>
            <a:normAutofit fontScale="70000" lnSpcReduction="20000"/>
          </a:bodyPr>
          <a:lstStyle/>
          <a:p>
            <a:r>
              <a:rPr lang="et-EE" dirty="0" smtClean="0"/>
              <a:t>EUCIP programmi materjal:</a:t>
            </a:r>
            <a:endParaRPr lang="et-EE" dirty="0" smtClean="0">
              <a:hlinkClick r:id="rId3"/>
            </a:endParaRPr>
          </a:p>
          <a:p>
            <a:pPr lvl="1"/>
            <a:r>
              <a:rPr lang="et-EE" dirty="0" smtClean="0">
                <a:hlinkClick r:id="rId3"/>
              </a:rPr>
              <a:t>http</a:t>
            </a:r>
            <a:r>
              <a:rPr lang="et-EE" dirty="0">
                <a:hlinkClick r:id="rId3"/>
              </a:rPr>
              <a:t>://ecdl.ee/EUCIP_eksami_sooritajale.html</a:t>
            </a:r>
          </a:p>
          <a:p>
            <a:pPr lvl="1"/>
            <a:r>
              <a:rPr lang="et-EE" dirty="0">
                <a:hlinkClick r:id="rId4"/>
              </a:rPr>
              <a:t>http://iva.e-uni.ee/IVA/EITS/</a:t>
            </a:r>
            <a:endParaRPr lang="et-EE" dirty="0"/>
          </a:p>
          <a:p>
            <a:r>
              <a:rPr lang="et-EE" dirty="0" smtClean="0"/>
              <a:t>Mike Meyers, Comptia A+ Certification Exam Guide, 7th Edition, McGraw-Hill, 2010</a:t>
            </a:r>
          </a:p>
          <a:p>
            <a:r>
              <a:rPr lang="et-EE" dirty="0"/>
              <a:t>USB 3.0 Arhitektuur ja pistikute </a:t>
            </a:r>
            <a:r>
              <a:rPr lang="et-EE" dirty="0" smtClean="0"/>
              <a:t>kirjeldused:</a:t>
            </a:r>
          </a:p>
          <a:p>
            <a:pPr lvl="1"/>
            <a:r>
              <a:rPr lang="et-EE" dirty="0" smtClean="0">
                <a:hlinkClick r:id="rId5"/>
              </a:rPr>
              <a:t>http</a:t>
            </a:r>
            <a:r>
              <a:rPr lang="et-EE" dirty="0">
                <a:hlinkClick r:id="rId5"/>
              </a:rPr>
              <a:t>://</a:t>
            </a:r>
            <a:r>
              <a:rPr lang="et-EE" dirty="0" smtClean="0">
                <a:hlinkClick r:id="rId5"/>
              </a:rPr>
              <a:t>en.wikipedia.org/wiki/Universal_Serial_Bus#USB_3</a:t>
            </a:r>
            <a:r>
              <a:rPr lang="et-EE" dirty="0" smtClean="0"/>
              <a:t>,</a:t>
            </a:r>
          </a:p>
          <a:p>
            <a:pPr lvl="1"/>
            <a:r>
              <a:rPr lang="et-EE" dirty="0" smtClean="0">
                <a:hlinkClick r:id="rId6"/>
              </a:rPr>
              <a:t>http</a:t>
            </a:r>
            <a:r>
              <a:rPr lang="et-EE" dirty="0">
                <a:hlinkClick r:id="rId6"/>
              </a:rPr>
              <a:t>://</a:t>
            </a:r>
            <a:r>
              <a:rPr lang="et-EE" dirty="0" smtClean="0">
                <a:hlinkClick r:id="rId6"/>
              </a:rPr>
              <a:t>www.usb.org/developers/ssusb</a:t>
            </a:r>
            <a:endParaRPr lang="et-EE" dirty="0"/>
          </a:p>
          <a:p>
            <a:pPr lvl="1"/>
            <a:r>
              <a:rPr lang="et-EE" dirty="0" smtClean="0">
                <a:hlinkClick r:id="rId7"/>
              </a:rPr>
              <a:t>http</a:t>
            </a:r>
            <a:r>
              <a:rPr lang="et-EE" dirty="0">
                <a:hlinkClick r:id="rId7"/>
              </a:rPr>
              <a:t>://</a:t>
            </a:r>
            <a:r>
              <a:rPr lang="et-EE" dirty="0" smtClean="0">
                <a:hlinkClick r:id="rId7"/>
              </a:rPr>
              <a:t>www.usb.org/developers/presentations/pres0311/1-2_SSUSB_DevCon_ArchOverview_Dunstan.pdf</a:t>
            </a:r>
            <a:endParaRPr lang="et-EE" dirty="0"/>
          </a:p>
          <a:p>
            <a:r>
              <a:rPr lang="et-EE" dirty="0" smtClean="0">
                <a:latin typeface="Arial" charset="0"/>
              </a:rPr>
              <a:t>SAS info: </a:t>
            </a:r>
            <a:r>
              <a:rPr lang="et-EE" dirty="0">
                <a:latin typeface="Arial" charset="0"/>
                <a:hlinkClick r:id="rId8"/>
              </a:rPr>
              <a:t>http://</a:t>
            </a:r>
            <a:r>
              <a:rPr lang="et-EE" dirty="0" smtClean="0">
                <a:latin typeface="Arial" charset="0"/>
                <a:hlinkClick r:id="rId8"/>
              </a:rPr>
              <a:t>en.wikipedia.org/wiki/Serial_attached_SCSI</a:t>
            </a:r>
            <a:endParaRPr lang="en-US" dirty="0" smtClean="0">
              <a:latin typeface="Arial" charset="0"/>
            </a:endParaRPr>
          </a:p>
          <a:p>
            <a:r>
              <a:rPr lang="et-EE" dirty="0"/>
              <a:t>LGA</a:t>
            </a:r>
            <a:r>
              <a:rPr lang="en-US" dirty="0"/>
              <a:t>1155 </a:t>
            </a:r>
            <a:r>
              <a:rPr lang="en-US" dirty="0" err="1"/>
              <a:t>installijuhend</a:t>
            </a:r>
            <a:r>
              <a:rPr lang="en-US" dirty="0"/>
              <a:t>:</a:t>
            </a:r>
            <a:endParaRPr lang="et-EE" dirty="0"/>
          </a:p>
          <a:p>
            <a:pPr lvl="1"/>
            <a:r>
              <a:rPr lang="et-EE" dirty="0"/>
              <a:t>http://download.intel.com/support/processors/corei5/sb/boxedprocessorinstallationmanual.pdf</a:t>
            </a:r>
            <a:endParaRPr lang="en-US" dirty="0"/>
          </a:p>
          <a:p>
            <a:pPr lvl="1"/>
            <a:r>
              <a:rPr lang="en-US" dirty="0"/>
              <a:t>Video: </a:t>
            </a:r>
            <a:r>
              <a:rPr lang="en-US" dirty="0">
                <a:hlinkClick r:id="rId9"/>
              </a:rPr>
              <a:t>http://</a:t>
            </a:r>
            <a:r>
              <a:rPr lang="en-US" dirty="0" smtClean="0">
                <a:hlinkClick r:id="rId9"/>
              </a:rPr>
              <a:t>www.youtube.com/watch?v=6abFUpPPCfI</a:t>
            </a:r>
            <a:endParaRPr lang="et-EE" dirty="0" smtClean="0"/>
          </a:p>
          <a:p>
            <a:r>
              <a:rPr lang="et-EE" dirty="0"/>
              <a:t>Intel’i 6 seeria </a:t>
            </a:r>
            <a:r>
              <a:rPr lang="et-EE" dirty="0" smtClean="0"/>
              <a:t> tugikiibistik:</a:t>
            </a:r>
          </a:p>
          <a:p>
            <a:pPr lvl="1"/>
            <a:r>
              <a:rPr lang="et-EE" dirty="0" smtClean="0">
                <a:hlinkClick r:id="rId10"/>
              </a:rPr>
              <a:t>http</a:t>
            </a:r>
            <a:r>
              <a:rPr lang="et-EE" dirty="0">
                <a:hlinkClick r:id="rId10"/>
              </a:rPr>
              <a:t>://</a:t>
            </a:r>
            <a:r>
              <a:rPr lang="et-EE" dirty="0" smtClean="0">
                <a:hlinkClick r:id="rId10"/>
              </a:rPr>
              <a:t>www.intel.com/Assets/PDF/datasheet/324645.pdf</a:t>
            </a:r>
            <a:endParaRPr lang="et-EE" dirty="0" smtClean="0"/>
          </a:p>
          <a:p>
            <a:pPr lvl="1"/>
            <a:endParaRPr lang="en-US" dirty="0"/>
          </a:p>
          <a:p>
            <a:endParaRPr lang="et-EE" dirty="0">
              <a:latin typeface="Arial" charset="0"/>
            </a:endParaRPr>
          </a:p>
          <a:p>
            <a:endParaRPr lang="et-EE" dirty="0">
              <a:latin typeface="Arial" charset="0"/>
            </a:endParaRPr>
          </a:p>
          <a:p>
            <a:endParaRPr lang="et-EE" dirty="0"/>
          </a:p>
          <a:p>
            <a:endParaRPr lang="et-EE" dirty="0">
              <a:latin typeface="Arial" charset="0"/>
            </a:endParaRPr>
          </a:p>
          <a:p>
            <a:endParaRPr lang="et-EE" b="1" dirty="0">
              <a:latin typeface="Arial" charset="0"/>
            </a:endParaRPr>
          </a:p>
          <a:p>
            <a:endParaRPr lang="et-EE" b="1" dirty="0">
              <a:latin typeface="Arial" charset="0"/>
            </a:endParaRPr>
          </a:p>
          <a:p>
            <a:endParaRPr lang="et-EE" dirty="0"/>
          </a:p>
        </p:txBody>
      </p:sp>
    </p:spTree>
    <p:extLst>
      <p:ext uri="{BB962C8B-B14F-4D97-AF65-F5344CB8AC3E}">
        <p14:creationId xmlns:p14="http://schemas.microsoft.com/office/powerpoint/2010/main" val="977191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Arvutisüsteemi põhikomponendid</a:t>
            </a:r>
          </a:p>
        </p:txBody>
      </p:sp>
      <p:sp>
        <p:nvSpPr>
          <p:cNvPr id="3" name="Content Placeholder 2"/>
          <p:cNvSpPr>
            <a:spLocks noGrp="1"/>
          </p:cNvSpPr>
          <p:nvPr>
            <p:ph idx="1"/>
          </p:nvPr>
        </p:nvSpPr>
        <p:spPr/>
        <p:txBody>
          <a:bodyPr/>
          <a:lstStyle/>
          <a:p>
            <a:r>
              <a:rPr lang="et-EE" dirty="0" smtClean="0"/>
              <a:t>Harvard’i arhitektuur</a:t>
            </a:r>
            <a:endParaRPr lang="et-EE" dirty="0"/>
          </a:p>
        </p:txBody>
      </p:sp>
      <p:pic>
        <p:nvPicPr>
          <p:cNvPr id="254978" name="Picture 2" descr="File:Harvard architecture.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4966" y="1484785"/>
            <a:ext cx="6564186" cy="417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771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Arvutisüsteemi põhikomponendid</a:t>
            </a:r>
          </a:p>
        </p:txBody>
      </p:sp>
      <p:sp>
        <p:nvSpPr>
          <p:cNvPr id="3" name="Content Placeholder 2"/>
          <p:cNvSpPr>
            <a:spLocks noGrp="1"/>
          </p:cNvSpPr>
          <p:nvPr>
            <p:ph idx="1"/>
          </p:nvPr>
        </p:nvSpPr>
        <p:spPr/>
        <p:txBody>
          <a:bodyPr/>
          <a:lstStyle/>
          <a:p>
            <a:r>
              <a:rPr lang="et-EE" dirty="0" smtClean="0"/>
              <a:t>Kaasaegse arvuti arhitektuur</a:t>
            </a:r>
            <a:endParaRPr lang="et-EE"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132856"/>
            <a:ext cx="384810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885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Arvutisüsteemi põhikomponendid</a:t>
            </a:r>
          </a:p>
        </p:txBody>
      </p:sp>
      <p:sp>
        <p:nvSpPr>
          <p:cNvPr id="3" name="Content Placeholder 2"/>
          <p:cNvSpPr>
            <a:spLocks noGrp="1"/>
          </p:cNvSpPr>
          <p:nvPr>
            <p:ph idx="1"/>
          </p:nvPr>
        </p:nvSpPr>
        <p:spPr/>
        <p:txBody>
          <a:bodyPr/>
          <a:lstStyle/>
          <a:p>
            <a:endParaRPr lang="et-EE"/>
          </a:p>
        </p:txBody>
      </p:sp>
      <p:pic>
        <p:nvPicPr>
          <p:cNvPr id="2498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127520"/>
            <a:ext cx="6480720" cy="563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343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Arvutisüsteemi </a:t>
            </a:r>
            <a:r>
              <a:rPr lang="et-EE" dirty="0" smtClean="0"/>
              <a:t>põhikompone</a:t>
            </a:r>
            <a:endParaRPr lang="et-EE" dirty="0"/>
          </a:p>
        </p:txBody>
      </p:sp>
      <p:sp>
        <p:nvSpPr>
          <p:cNvPr id="3" name="Content Placeholder 2"/>
          <p:cNvSpPr>
            <a:spLocks noGrp="1"/>
          </p:cNvSpPr>
          <p:nvPr>
            <p:ph idx="1"/>
          </p:nvPr>
        </p:nvSpPr>
        <p:spPr/>
        <p:txBody>
          <a:bodyPr/>
          <a:lstStyle/>
          <a:p>
            <a:endParaRPr lang="et-EE"/>
          </a:p>
        </p:txBody>
      </p:sp>
      <p:pic>
        <p:nvPicPr>
          <p:cNvPr id="251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0"/>
            <a:ext cx="5544616" cy="6815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555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Sisend/väljundseadmete ühendamine </a:t>
            </a:r>
            <a:endParaRPr lang="et-EE" dirty="0"/>
          </a:p>
        </p:txBody>
      </p:sp>
      <p:sp>
        <p:nvSpPr>
          <p:cNvPr id="3" name="Content Placeholder 2"/>
          <p:cNvSpPr>
            <a:spLocks noGrp="1"/>
          </p:cNvSpPr>
          <p:nvPr>
            <p:ph idx="1"/>
          </p:nvPr>
        </p:nvSpPr>
        <p:spPr/>
        <p:txBody>
          <a:bodyPr>
            <a:normAutofit/>
          </a:bodyPr>
          <a:lstStyle/>
          <a:p>
            <a:endParaRPr lang="et-EE" dirty="0"/>
          </a:p>
        </p:txBody>
      </p:sp>
      <p:pic>
        <p:nvPicPr>
          <p:cNvPr id="257026" name="Picture 2" descr="http://media.bestofmicro.com/L/B/275519/original/intel_dp67bg_t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1"/>
            <a:ext cx="8230920" cy="68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180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itera põhi">
  <a:themeElements>
    <a:clrScheme name="2_itera põh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itera põhi">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itera põh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itera põh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itera põh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itera põh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itera põh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itera põh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itera põh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itera põh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itera põh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itera põh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itera põh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itera põh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tera põhi">
  <a:themeElements>
    <a:clrScheme name="1_itera põh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itera põhi">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itera põh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tera põh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tera põh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tera põh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tera põh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tera põh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tera põh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tera põh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tera põh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tera põh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tera põh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tera põh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tera põhi">
  <a:themeElements>
    <a:clrScheme name="itera põh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tera põhi">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tera põh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tera põh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tera põh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tera põh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tera põh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tera põh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tera põh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tera põh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tera põh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tera põh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tera põh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tera põh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CS_koolitus_poh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BCS Koolitus</Template>
  <TotalTime>17825</TotalTime>
  <Words>6260</Words>
  <Application>Microsoft Office PowerPoint</Application>
  <PresentationFormat>On-screen Show (4:3)</PresentationFormat>
  <Paragraphs>699</Paragraphs>
  <Slides>45</Slides>
  <Notes>44</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45</vt:i4>
      </vt:variant>
    </vt:vector>
  </HeadingPairs>
  <TitlesOfParts>
    <vt:vector size="50" baseType="lpstr">
      <vt:lpstr>2_itera põhi</vt:lpstr>
      <vt:lpstr>1_itera põhi</vt:lpstr>
      <vt:lpstr>itera põhi</vt:lpstr>
      <vt:lpstr>BCS_koolitus_pohi</vt:lpstr>
      <vt:lpstr>Paint Shop Pro Image</vt:lpstr>
      <vt:lpstr>MOODUL C1. ARVUTI KOMPONENDID JA ARHITEKTUURID</vt:lpstr>
      <vt:lpstr>Arvutisüsteemi põhikomponendid</vt:lpstr>
      <vt:lpstr>Arvutisüsteemi põhikomponendid</vt:lpstr>
      <vt:lpstr>Arvutisüsteemi põhikomponendid</vt:lpstr>
      <vt:lpstr>Arvutisüsteemi põhikomponendid</vt:lpstr>
      <vt:lpstr>Arvutisüsteemi põhikomponendid</vt:lpstr>
      <vt:lpstr>Arvutisüsteemi põhikomponendid</vt:lpstr>
      <vt:lpstr>Arvutisüsteemi põhikompone</vt:lpstr>
      <vt:lpstr>Sisend/väljundseadmete ühendamine </vt:lpstr>
      <vt:lpstr>Sisend/väljundseadmete ühendamine </vt:lpstr>
      <vt:lpstr>Sisend/väljundseadmete ühendamine </vt:lpstr>
      <vt:lpstr>PowerPoint Presentation</vt:lpstr>
      <vt:lpstr>Sisend/väljundseadmete ühendamine </vt:lpstr>
      <vt:lpstr>Sisend/väljundseadmete ühendamine </vt:lpstr>
      <vt:lpstr>Sisend/väljundseadmete ühendamine </vt:lpstr>
      <vt:lpstr>Sisend/väljundseadmed </vt:lpstr>
      <vt:lpstr>Sisend/väljundseadmete probleemid </vt:lpstr>
      <vt:lpstr>Mälutehnoloogiad </vt:lpstr>
      <vt:lpstr>Mälutehnoloogiad</vt:lpstr>
      <vt:lpstr>Mälutehnoloogiad</vt:lpstr>
      <vt:lpstr>Mälutehnoloogiad</vt:lpstr>
      <vt:lpstr>DDR2 vrdl DDR</vt:lpstr>
      <vt:lpstr>Mälutehnoloogiad</vt:lpstr>
      <vt:lpstr>Mälutehnoloogiad</vt:lpstr>
      <vt:lpstr>Mälutehnoloogiad</vt:lpstr>
      <vt:lpstr>Mälutehnoloogiad</vt:lpstr>
      <vt:lpstr>Kõvaketaste käsitsemine</vt:lpstr>
      <vt:lpstr>Protsessorid</vt:lpstr>
      <vt:lpstr>Protsessorid</vt:lpstr>
      <vt:lpstr>Protsessorid</vt:lpstr>
      <vt:lpstr>Protsessorid</vt:lpstr>
      <vt:lpstr>Protsessorid</vt:lpstr>
      <vt:lpstr>Protsessorid</vt:lpstr>
      <vt:lpstr>Protsessorid</vt:lpstr>
      <vt:lpstr>Protsessorid</vt:lpstr>
      <vt:lpstr>Protsessorid</vt:lpstr>
      <vt:lpstr>Protsessorid</vt:lpstr>
      <vt:lpstr>Protsessorid</vt:lpstr>
      <vt:lpstr>Protsessorid</vt:lpstr>
      <vt:lpstr>Protsessorid</vt:lpstr>
      <vt:lpstr>LGA 775 protsessori paigaldus </vt:lpstr>
      <vt:lpstr>        Staatilise elektri lahendus </vt:lpstr>
      <vt:lpstr>Kaitse staatilise elektrilahenduse vastu</vt:lpstr>
      <vt:lpstr>         Nõuanded arvutite hoolduseks </vt:lpstr>
      <vt:lpstr>Kasutatud kirjandus</vt:lpstr>
    </vt:vector>
  </TitlesOfParts>
  <Company>BCS Koolitus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Janek Saar</dc:creator>
  <cp:lastModifiedBy>jan</cp:lastModifiedBy>
  <cp:revision>344</cp:revision>
  <dcterms:created xsi:type="dcterms:W3CDTF">2002-05-10T07:26:53Z</dcterms:created>
  <dcterms:modified xsi:type="dcterms:W3CDTF">2011-04-28T09:33:23Z</dcterms:modified>
</cp:coreProperties>
</file>